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2" r:id="rId4"/>
    <p:sldId id="263" r:id="rId5"/>
    <p:sldId id="260" r:id="rId6"/>
    <p:sldId id="267" r:id="rId7"/>
    <p:sldId id="265" r:id="rId8"/>
    <p:sldId id="261" r:id="rId9"/>
    <p:sldId id="259"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BB"/>
    <a:srgbClr val="E8280B"/>
    <a:srgbClr val="760000"/>
    <a:srgbClr val="D68B1C"/>
    <a:srgbClr val="600060"/>
    <a:srgbClr val="E600AA"/>
    <a:srgbClr val="A8007C"/>
    <a:srgbClr val="2597FF"/>
    <a:srgbClr val="0097CC"/>
    <a:srgbClr val="FF75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8"/>
    <p:restoredTop sz="94663"/>
  </p:normalViewPr>
  <p:slideViewPr>
    <p:cSldViewPr>
      <p:cViewPr varScale="1">
        <p:scale>
          <a:sx n="81" d="100"/>
          <a:sy n="81" d="100"/>
        </p:scale>
        <p:origin x="200" y="960"/>
      </p:cViewPr>
      <p:guideLst>
        <p:guide orient="horz" pos="2160"/>
        <p:guide pos="384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49E93-9D82-EE46-AA35-EC25890B3D6A}" type="doc">
      <dgm:prSet loTypeId="urn:microsoft.com/office/officeart/2005/8/layout/chevron1" loCatId="" qsTypeId="urn:microsoft.com/office/officeart/2005/8/quickstyle/simple1" qsCatId="simple" csTypeId="urn:microsoft.com/office/officeart/2005/8/colors/accent1_2" csCatId="accent1" phldr="1"/>
      <dgm:spPr/>
    </dgm:pt>
    <dgm:pt modelId="{F32836A1-2608-784F-8CBD-236C3A14B64E}">
      <dgm:prSet phldrT="[Text]"/>
      <dgm:spPr>
        <a:solidFill>
          <a:srgbClr val="C00000"/>
        </a:solidFill>
      </dgm:spPr>
      <dgm:t>
        <a:bodyPr/>
        <a:lstStyle/>
        <a:p>
          <a:r>
            <a:rPr lang="en-US" dirty="0"/>
            <a:t>Transcripts</a:t>
          </a:r>
        </a:p>
      </dgm:t>
    </dgm:pt>
    <dgm:pt modelId="{0337947E-DE82-B447-A213-2C7CAEDC1EEC}" type="parTrans" cxnId="{561ADC18-B168-094A-8A65-2CB5442A2379}">
      <dgm:prSet/>
      <dgm:spPr/>
      <dgm:t>
        <a:bodyPr/>
        <a:lstStyle/>
        <a:p>
          <a:endParaRPr lang="en-US"/>
        </a:p>
      </dgm:t>
    </dgm:pt>
    <dgm:pt modelId="{C415DDFF-17CE-654C-83B3-9D5259824C14}" type="sibTrans" cxnId="{561ADC18-B168-094A-8A65-2CB5442A2379}">
      <dgm:prSet/>
      <dgm:spPr/>
      <dgm:t>
        <a:bodyPr/>
        <a:lstStyle/>
        <a:p>
          <a:endParaRPr lang="en-US"/>
        </a:p>
      </dgm:t>
    </dgm:pt>
    <dgm:pt modelId="{8398279E-B67D-FF4F-9708-7E122537D6D5}">
      <dgm:prSet phldrT="[Text]"/>
      <dgm:spPr>
        <a:solidFill>
          <a:srgbClr val="C00000"/>
        </a:solidFill>
      </dgm:spPr>
      <dgm:t>
        <a:bodyPr/>
        <a:lstStyle/>
        <a:p>
          <a:r>
            <a:rPr lang="en-US" dirty="0"/>
            <a:t>Contain love+</a:t>
          </a:r>
        </a:p>
      </dgm:t>
    </dgm:pt>
    <dgm:pt modelId="{29A3A39B-2448-9444-BAD1-A1798CA0F3C4}" type="parTrans" cxnId="{7804E9B3-8E47-C745-9910-4878B8F525B7}">
      <dgm:prSet/>
      <dgm:spPr/>
      <dgm:t>
        <a:bodyPr/>
        <a:lstStyle/>
        <a:p>
          <a:endParaRPr lang="en-US"/>
        </a:p>
      </dgm:t>
    </dgm:pt>
    <dgm:pt modelId="{65940B82-BFE5-1D42-89D5-96164DE1B703}" type="sibTrans" cxnId="{7804E9B3-8E47-C745-9910-4878B8F525B7}">
      <dgm:prSet/>
      <dgm:spPr/>
      <dgm:t>
        <a:bodyPr/>
        <a:lstStyle/>
        <a:p>
          <a:endParaRPr lang="en-US"/>
        </a:p>
      </dgm:t>
    </dgm:pt>
    <dgm:pt modelId="{F378133A-3C43-E94C-A1C1-8D2EA648AD9B}">
      <dgm:prSet phldrT="[Text]"/>
      <dgm:spPr>
        <a:solidFill>
          <a:srgbClr val="C00000"/>
        </a:solidFill>
      </dgm:spPr>
      <dgm:t>
        <a:bodyPr/>
        <a:lstStyle/>
        <a:p>
          <a:r>
            <a:rPr lang="en-US" dirty="0"/>
            <a:t>Sentences with love+</a:t>
          </a:r>
        </a:p>
      </dgm:t>
    </dgm:pt>
    <dgm:pt modelId="{F40D5B25-3FF4-E843-B544-F097860EBD8C}" type="parTrans" cxnId="{8C1D5E40-C944-3445-9DB7-12F000D79FAB}">
      <dgm:prSet/>
      <dgm:spPr/>
      <dgm:t>
        <a:bodyPr/>
        <a:lstStyle/>
        <a:p>
          <a:endParaRPr lang="en-US"/>
        </a:p>
      </dgm:t>
    </dgm:pt>
    <dgm:pt modelId="{AF725648-CB31-FB44-A0E0-A42AAB234D02}" type="sibTrans" cxnId="{8C1D5E40-C944-3445-9DB7-12F000D79FAB}">
      <dgm:prSet/>
      <dgm:spPr/>
      <dgm:t>
        <a:bodyPr/>
        <a:lstStyle/>
        <a:p>
          <a:endParaRPr lang="en-US"/>
        </a:p>
      </dgm:t>
    </dgm:pt>
    <dgm:pt modelId="{4AD86695-347E-FF42-A347-1D6B5373BB0C}" type="pres">
      <dgm:prSet presAssocID="{45349E93-9D82-EE46-AA35-EC25890B3D6A}" presName="Name0" presStyleCnt="0">
        <dgm:presLayoutVars>
          <dgm:dir/>
          <dgm:animLvl val="lvl"/>
          <dgm:resizeHandles val="exact"/>
        </dgm:presLayoutVars>
      </dgm:prSet>
      <dgm:spPr/>
    </dgm:pt>
    <dgm:pt modelId="{42638698-E243-2242-AAAB-C08C3E0A5AA9}" type="pres">
      <dgm:prSet presAssocID="{F32836A1-2608-784F-8CBD-236C3A14B64E}" presName="parTxOnly" presStyleLbl="node1" presStyleIdx="0" presStyleCnt="3">
        <dgm:presLayoutVars>
          <dgm:chMax val="0"/>
          <dgm:chPref val="0"/>
          <dgm:bulletEnabled val="1"/>
        </dgm:presLayoutVars>
      </dgm:prSet>
      <dgm:spPr/>
    </dgm:pt>
    <dgm:pt modelId="{ECF13ECF-0D75-F04B-B3D3-D7338ECA645B}" type="pres">
      <dgm:prSet presAssocID="{C415DDFF-17CE-654C-83B3-9D5259824C14}" presName="parTxOnlySpace" presStyleCnt="0"/>
      <dgm:spPr/>
    </dgm:pt>
    <dgm:pt modelId="{E2E265BE-AAB6-E041-9FE3-09EFFE64D704}" type="pres">
      <dgm:prSet presAssocID="{8398279E-B67D-FF4F-9708-7E122537D6D5}" presName="parTxOnly" presStyleLbl="node1" presStyleIdx="1" presStyleCnt="3">
        <dgm:presLayoutVars>
          <dgm:chMax val="0"/>
          <dgm:chPref val="0"/>
          <dgm:bulletEnabled val="1"/>
        </dgm:presLayoutVars>
      </dgm:prSet>
      <dgm:spPr/>
    </dgm:pt>
    <dgm:pt modelId="{81872047-BFFD-D04F-B2E3-5E2BA5981F22}" type="pres">
      <dgm:prSet presAssocID="{65940B82-BFE5-1D42-89D5-96164DE1B703}" presName="parTxOnlySpace" presStyleCnt="0"/>
      <dgm:spPr/>
    </dgm:pt>
    <dgm:pt modelId="{8310216A-6005-974F-81E7-3BCF3524AFAC}" type="pres">
      <dgm:prSet presAssocID="{F378133A-3C43-E94C-A1C1-8D2EA648AD9B}" presName="parTxOnly" presStyleLbl="node1" presStyleIdx="2" presStyleCnt="3">
        <dgm:presLayoutVars>
          <dgm:chMax val="0"/>
          <dgm:chPref val="0"/>
          <dgm:bulletEnabled val="1"/>
        </dgm:presLayoutVars>
      </dgm:prSet>
      <dgm:spPr/>
    </dgm:pt>
  </dgm:ptLst>
  <dgm:cxnLst>
    <dgm:cxn modelId="{561ADC18-B168-094A-8A65-2CB5442A2379}" srcId="{45349E93-9D82-EE46-AA35-EC25890B3D6A}" destId="{F32836A1-2608-784F-8CBD-236C3A14B64E}" srcOrd="0" destOrd="0" parTransId="{0337947E-DE82-B447-A213-2C7CAEDC1EEC}" sibTransId="{C415DDFF-17CE-654C-83B3-9D5259824C14}"/>
    <dgm:cxn modelId="{5A5FBF1D-F85A-0747-B49A-00B7193D20B6}" type="presOf" srcId="{F378133A-3C43-E94C-A1C1-8D2EA648AD9B}" destId="{8310216A-6005-974F-81E7-3BCF3524AFAC}" srcOrd="0" destOrd="0" presId="urn:microsoft.com/office/officeart/2005/8/layout/chevron1"/>
    <dgm:cxn modelId="{1111DA33-B9CA-D642-BB4A-944B081BDB89}" type="presOf" srcId="{45349E93-9D82-EE46-AA35-EC25890B3D6A}" destId="{4AD86695-347E-FF42-A347-1D6B5373BB0C}" srcOrd="0" destOrd="0" presId="urn:microsoft.com/office/officeart/2005/8/layout/chevron1"/>
    <dgm:cxn modelId="{8C1D5E40-C944-3445-9DB7-12F000D79FAB}" srcId="{45349E93-9D82-EE46-AA35-EC25890B3D6A}" destId="{F378133A-3C43-E94C-A1C1-8D2EA648AD9B}" srcOrd="2" destOrd="0" parTransId="{F40D5B25-3FF4-E843-B544-F097860EBD8C}" sibTransId="{AF725648-CB31-FB44-A0E0-A42AAB234D02}"/>
    <dgm:cxn modelId="{704E2CA3-9ADF-8045-9767-DC96DC6761F2}" type="presOf" srcId="{F32836A1-2608-784F-8CBD-236C3A14B64E}" destId="{42638698-E243-2242-AAAB-C08C3E0A5AA9}" srcOrd="0" destOrd="0" presId="urn:microsoft.com/office/officeart/2005/8/layout/chevron1"/>
    <dgm:cxn modelId="{7804E9B3-8E47-C745-9910-4878B8F525B7}" srcId="{45349E93-9D82-EE46-AA35-EC25890B3D6A}" destId="{8398279E-B67D-FF4F-9708-7E122537D6D5}" srcOrd="1" destOrd="0" parTransId="{29A3A39B-2448-9444-BAD1-A1798CA0F3C4}" sibTransId="{65940B82-BFE5-1D42-89D5-96164DE1B703}"/>
    <dgm:cxn modelId="{437FB2F0-93EA-264C-8FCB-F6D189EF214C}" type="presOf" srcId="{8398279E-B67D-FF4F-9708-7E122537D6D5}" destId="{E2E265BE-AAB6-E041-9FE3-09EFFE64D704}" srcOrd="0" destOrd="0" presId="urn:microsoft.com/office/officeart/2005/8/layout/chevron1"/>
    <dgm:cxn modelId="{8EB7BD30-7077-C843-ADCA-4B19EF767CA0}" type="presParOf" srcId="{4AD86695-347E-FF42-A347-1D6B5373BB0C}" destId="{42638698-E243-2242-AAAB-C08C3E0A5AA9}" srcOrd="0" destOrd="0" presId="urn:microsoft.com/office/officeart/2005/8/layout/chevron1"/>
    <dgm:cxn modelId="{D783BB48-216F-4846-A5AC-431595D23E6D}" type="presParOf" srcId="{4AD86695-347E-FF42-A347-1D6B5373BB0C}" destId="{ECF13ECF-0D75-F04B-B3D3-D7338ECA645B}" srcOrd="1" destOrd="0" presId="urn:microsoft.com/office/officeart/2005/8/layout/chevron1"/>
    <dgm:cxn modelId="{A80EE21A-EDFC-C045-8BF9-4D053A95EFA8}" type="presParOf" srcId="{4AD86695-347E-FF42-A347-1D6B5373BB0C}" destId="{E2E265BE-AAB6-E041-9FE3-09EFFE64D704}" srcOrd="2" destOrd="0" presId="urn:microsoft.com/office/officeart/2005/8/layout/chevron1"/>
    <dgm:cxn modelId="{44BBBBEE-F585-704A-A141-DFA17A1C32E2}" type="presParOf" srcId="{4AD86695-347E-FF42-A347-1D6B5373BB0C}" destId="{81872047-BFFD-D04F-B2E3-5E2BA5981F22}" srcOrd="3" destOrd="0" presId="urn:microsoft.com/office/officeart/2005/8/layout/chevron1"/>
    <dgm:cxn modelId="{76865F7F-51BD-A84D-B1DF-253066F4B29F}" type="presParOf" srcId="{4AD86695-347E-FF42-A347-1D6B5373BB0C}" destId="{8310216A-6005-974F-81E7-3BCF3524AFA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349E93-9D82-EE46-AA35-EC25890B3D6A}" type="doc">
      <dgm:prSet loTypeId="urn:microsoft.com/office/officeart/2005/8/layout/chevron1" loCatId="" qsTypeId="urn:microsoft.com/office/officeart/2005/8/quickstyle/simple1" qsCatId="simple" csTypeId="urn:microsoft.com/office/officeart/2005/8/colors/accent1_2" csCatId="accent1" phldr="1"/>
      <dgm:spPr/>
    </dgm:pt>
    <dgm:pt modelId="{F32836A1-2608-784F-8CBD-236C3A14B64E}">
      <dgm:prSet phldrT="[Text]"/>
      <dgm:spPr>
        <a:solidFill>
          <a:srgbClr val="C00000"/>
        </a:solidFill>
      </dgm:spPr>
      <dgm:t>
        <a:bodyPr/>
        <a:lstStyle/>
        <a:p>
          <a:r>
            <a:rPr lang="en-US" dirty="0"/>
            <a:t>Vectorize</a:t>
          </a:r>
        </a:p>
      </dgm:t>
    </dgm:pt>
    <dgm:pt modelId="{0337947E-DE82-B447-A213-2C7CAEDC1EEC}" type="parTrans" cxnId="{561ADC18-B168-094A-8A65-2CB5442A2379}">
      <dgm:prSet/>
      <dgm:spPr/>
      <dgm:t>
        <a:bodyPr/>
        <a:lstStyle/>
        <a:p>
          <a:endParaRPr lang="en-US"/>
        </a:p>
      </dgm:t>
    </dgm:pt>
    <dgm:pt modelId="{C415DDFF-17CE-654C-83B3-9D5259824C14}" type="sibTrans" cxnId="{561ADC18-B168-094A-8A65-2CB5442A2379}">
      <dgm:prSet/>
      <dgm:spPr/>
      <dgm:t>
        <a:bodyPr/>
        <a:lstStyle/>
        <a:p>
          <a:endParaRPr lang="en-US"/>
        </a:p>
      </dgm:t>
    </dgm:pt>
    <dgm:pt modelId="{8398279E-B67D-FF4F-9708-7E122537D6D5}">
      <dgm:prSet phldrT="[Text]"/>
      <dgm:spPr>
        <a:solidFill>
          <a:srgbClr val="C00000"/>
        </a:solidFill>
      </dgm:spPr>
      <dgm:t>
        <a:bodyPr/>
        <a:lstStyle/>
        <a:p>
          <a:r>
            <a:rPr lang="en-US" dirty="0"/>
            <a:t>Reduce Dimensions</a:t>
          </a:r>
        </a:p>
      </dgm:t>
    </dgm:pt>
    <dgm:pt modelId="{29A3A39B-2448-9444-BAD1-A1798CA0F3C4}" type="parTrans" cxnId="{7804E9B3-8E47-C745-9910-4878B8F525B7}">
      <dgm:prSet/>
      <dgm:spPr/>
      <dgm:t>
        <a:bodyPr/>
        <a:lstStyle/>
        <a:p>
          <a:endParaRPr lang="en-US"/>
        </a:p>
      </dgm:t>
    </dgm:pt>
    <dgm:pt modelId="{65940B82-BFE5-1D42-89D5-96164DE1B703}" type="sibTrans" cxnId="{7804E9B3-8E47-C745-9910-4878B8F525B7}">
      <dgm:prSet/>
      <dgm:spPr/>
      <dgm:t>
        <a:bodyPr/>
        <a:lstStyle/>
        <a:p>
          <a:endParaRPr lang="en-US"/>
        </a:p>
      </dgm:t>
    </dgm:pt>
    <dgm:pt modelId="{F378133A-3C43-E94C-A1C1-8D2EA648AD9B}">
      <dgm:prSet phldrT="[Text]"/>
      <dgm:spPr>
        <a:solidFill>
          <a:srgbClr val="C00000"/>
        </a:solidFill>
      </dgm:spPr>
      <dgm:t>
        <a:bodyPr/>
        <a:lstStyle/>
        <a:p>
          <a:r>
            <a:rPr lang="en-US" dirty="0"/>
            <a:t>Cluster</a:t>
          </a:r>
        </a:p>
      </dgm:t>
    </dgm:pt>
    <dgm:pt modelId="{F40D5B25-3FF4-E843-B544-F097860EBD8C}" type="parTrans" cxnId="{8C1D5E40-C944-3445-9DB7-12F000D79FAB}">
      <dgm:prSet/>
      <dgm:spPr/>
      <dgm:t>
        <a:bodyPr/>
        <a:lstStyle/>
        <a:p>
          <a:endParaRPr lang="en-US"/>
        </a:p>
      </dgm:t>
    </dgm:pt>
    <dgm:pt modelId="{AF725648-CB31-FB44-A0E0-A42AAB234D02}" type="sibTrans" cxnId="{8C1D5E40-C944-3445-9DB7-12F000D79FAB}">
      <dgm:prSet/>
      <dgm:spPr/>
      <dgm:t>
        <a:bodyPr/>
        <a:lstStyle/>
        <a:p>
          <a:endParaRPr lang="en-US"/>
        </a:p>
      </dgm:t>
    </dgm:pt>
    <dgm:pt modelId="{4AD86695-347E-FF42-A347-1D6B5373BB0C}" type="pres">
      <dgm:prSet presAssocID="{45349E93-9D82-EE46-AA35-EC25890B3D6A}" presName="Name0" presStyleCnt="0">
        <dgm:presLayoutVars>
          <dgm:dir/>
          <dgm:animLvl val="lvl"/>
          <dgm:resizeHandles val="exact"/>
        </dgm:presLayoutVars>
      </dgm:prSet>
      <dgm:spPr/>
    </dgm:pt>
    <dgm:pt modelId="{42638698-E243-2242-AAAB-C08C3E0A5AA9}" type="pres">
      <dgm:prSet presAssocID="{F32836A1-2608-784F-8CBD-236C3A14B64E}" presName="parTxOnly" presStyleLbl="node1" presStyleIdx="0" presStyleCnt="3">
        <dgm:presLayoutVars>
          <dgm:chMax val="0"/>
          <dgm:chPref val="0"/>
          <dgm:bulletEnabled val="1"/>
        </dgm:presLayoutVars>
      </dgm:prSet>
      <dgm:spPr/>
    </dgm:pt>
    <dgm:pt modelId="{ECF13ECF-0D75-F04B-B3D3-D7338ECA645B}" type="pres">
      <dgm:prSet presAssocID="{C415DDFF-17CE-654C-83B3-9D5259824C14}" presName="parTxOnlySpace" presStyleCnt="0"/>
      <dgm:spPr/>
    </dgm:pt>
    <dgm:pt modelId="{E2E265BE-AAB6-E041-9FE3-09EFFE64D704}" type="pres">
      <dgm:prSet presAssocID="{8398279E-B67D-FF4F-9708-7E122537D6D5}" presName="parTxOnly" presStyleLbl="node1" presStyleIdx="1" presStyleCnt="3">
        <dgm:presLayoutVars>
          <dgm:chMax val="0"/>
          <dgm:chPref val="0"/>
          <dgm:bulletEnabled val="1"/>
        </dgm:presLayoutVars>
      </dgm:prSet>
      <dgm:spPr/>
    </dgm:pt>
    <dgm:pt modelId="{81872047-BFFD-D04F-B2E3-5E2BA5981F22}" type="pres">
      <dgm:prSet presAssocID="{65940B82-BFE5-1D42-89D5-96164DE1B703}" presName="parTxOnlySpace" presStyleCnt="0"/>
      <dgm:spPr/>
    </dgm:pt>
    <dgm:pt modelId="{8310216A-6005-974F-81E7-3BCF3524AFAC}" type="pres">
      <dgm:prSet presAssocID="{F378133A-3C43-E94C-A1C1-8D2EA648AD9B}" presName="parTxOnly" presStyleLbl="node1" presStyleIdx="2" presStyleCnt="3">
        <dgm:presLayoutVars>
          <dgm:chMax val="0"/>
          <dgm:chPref val="0"/>
          <dgm:bulletEnabled val="1"/>
        </dgm:presLayoutVars>
      </dgm:prSet>
      <dgm:spPr/>
    </dgm:pt>
  </dgm:ptLst>
  <dgm:cxnLst>
    <dgm:cxn modelId="{9C95F001-DF6D-3B41-BBDC-1B6EE53357FC}" type="presOf" srcId="{F32836A1-2608-784F-8CBD-236C3A14B64E}" destId="{42638698-E243-2242-AAAB-C08C3E0A5AA9}" srcOrd="0" destOrd="0" presId="urn:microsoft.com/office/officeart/2005/8/layout/chevron1"/>
    <dgm:cxn modelId="{561ADC18-B168-094A-8A65-2CB5442A2379}" srcId="{45349E93-9D82-EE46-AA35-EC25890B3D6A}" destId="{F32836A1-2608-784F-8CBD-236C3A14B64E}" srcOrd="0" destOrd="0" parTransId="{0337947E-DE82-B447-A213-2C7CAEDC1EEC}" sibTransId="{C415DDFF-17CE-654C-83B3-9D5259824C14}"/>
    <dgm:cxn modelId="{1111DA33-B9CA-D642-BB4A-944B081BDB89}" type="presOf" srcId="{45349E93-9D82-EE46-AA35-EC25890B3D6A}" destId="{4AD86695-347E-FF42-A347-1D6B5373BB0C}" srcOrd="0" destOrd="0" presId="urn:microsoft.com/office/officeart/2005/8/layout/chevron1"/>
    <dgm:cxn modelId="{8C1D5E40-C944-3445-9DB7-12F000D79FAB}" srcId="{45349E93-9D82-EE46-AA35-EC25890B3D6A}" destId="{F378133A-3C43-E94C-A1C1-8D2EA648AD9B}" srcOrd="2" destOrd="0" parTransId="{F40D5B25-3FF4-E843-B544-F097860EBD8C}" sibTransId="{AF725648-CB31-FB44-A0E0-A42AAB234D02}"/>
    <dgm:cxn modelId="{E4CAA4A3-3555-864C-A4C4-8200132172C6}" type="presOf" srcId="{F378133A-3C43-E94C-A1C1-8D2EA648AD9B}" destId="{8310216A-6005-974F-81E7-3BCF3524AFAC}" srcOrd="0" destOrd="0" presId="urn:microsoft.com/office/officeart/2005/8/layout/chevron1"/>
    <dgm:cxn modelId="{7804E9B3-8E47-C745-9910-4878B8F525B7}" srcId="{45349E93-9D82-EE46-AA35-EC25890B3D6A}" destId="{8398279E-B67D-FF4F-9708-7E122537D6D5}" srcOrd="1" destOrd="0" parTransId="{29A3A39B-2448-9444-BAD1-A1798CA0F3C4}" sibTransId="{65940B82-BFE5-1D42-89D5-96164DE1B703}"/>
    <dgm:cxn modelId="{3ED975D3-EADF-2E49-A1BC-13248452DC9F}" type="presOf" srcId="{8398279E-B67D-FF4F-9708-7E122537D6D5}" destId="{E2E265BE-AAB6-E041-9FE3-09EFFE64D704}" srcOrd="0" destOrd="0" presId="urn:microsoft.com/office/officeart/2005/8/layout/chevron1"/>
    <dgm:cxn modelId="{93E0ECDF-D5BF-E84D-999D-362EEB47A4F5}" type="presParOf" srcId="{4AD86695-347E-FF42-A347-1D6B5373BB0C}" destId="{42638698-E243-2242-AAAB-C08C3E0A5AA9}" srcOrd="0" destOrd="0" presId="urn:microsoft.com/office/officeart/2005/8/layout/chevron1"/>
    <dgm:cxn modelId="{2A95F01C-DE08-0843-9252-5815DCC71672}" type="presParOf" srcId="{4AD86695-347E-FF42-A347-1D6B5373BB0C}" destId="{ECF13ECF-0D75-F04B-B3D3-D7338ECA645B}" srcOrd="1" destOrd="0" presId="urn:microsoft.com/office/officeart/2005/8/layout/chevron1"/>
    <dgm:cxn modelId="{CE9E5A88-DF56-6D48-8AE9-64DCA83C17C0}" type="presParOf" srcId="{4AD86695-347E-FF42-A347-1D6B5373BB0C}" destId="{E2E265BE-AAB6-E041-9FE3-09EFFE64D704}" srcOrd="2" destOrd="0" presId="urn:microsoft.com/office/officeart/2005/8/layout/chevron1"/>
    <dgm:cxn modelId="{DA007BF5-A0F7-AD47-83DC-307453198E1E}" type="presParOf" srcId="{4AD86695-347E-FF42-A347-1D6B5373BB0C}" destId="{81872047-BFFD-D04F-B2E3-5E2BA5981F22}" srcOrd="3" destOrd="0" presId="urn:microsoft.com/office/officeart/2005/8/layout/chevron1"/>
    <dgm:cxn modelId="{2E0D73D4-F8DA-774E-9398-336950924908}" type="presParOf" srcId="{4AD86695-347E-FF42-A347-1D6B5373BB0C}" destId="{8310216A-6005-974F-81E7-3BCF3524AFA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38698-E243-2242-AAAB-C08C3E0A5AA9}">
      <dsp:nvSpPr>
        <dsp:cNvPr id="0" name=""/>
        <dsp:cNvSpPr/>
      </dsp:nvSpPr>
      <dsp:spPr>
        <a:xfrm>
          <a:off x="2381"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Transcripts</a:t>
          </a:r>
        </a:p>
      </dsp:txBody>
      <dsp:txXfrm>
        <a:off x="582612" y="163615"/>
        <a:ext cx="1740694" cy="1160462"/>
      </dsp:txXfrm>
    </dsp:sp>
    <dsp:sp modelId="{E2E265BE-AAB6-E041-9FE3-09EFFE64D704}">
      <dsp:nvSpPr>
        <dsp:cNvPr id="0" name=""/>
        <dsp:cNvSpPr/>
      </dsp:nvSpPr>
      <dsp:spPr>
        <a:xfrm>
          <a:off x="2613421"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Contain love+</a:t>
          </a:r>
        </a:p>
      </dsp:txBody>
      <dsp:txXfrm>
        <a:off x="3193652" y="163615"/>
        <a:ext cx="1740694" cy="1160462"/>
      </dsp:txXfrm>
    </dsp:sp>
    <dsp:sp modelId="{8310216A-6005-974F-81E7-3BCF3524AFAC}">
      <dsp:nvSpPr>
        <dsp:cNvPr id="0" name=""/>
        <dsp:cNvSpPr/>
      </dsp:nvSpPr>
      <dsp:spPr>
        <a:xfrm>
          <a:off x="5224462"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Sentences with love+</a:t>
          </a:r>
        </a:p>
      </dsp:txBody>
      <dsp:txXfrm>
        <a:off x="5804693" y="163615"/>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38698-E243-2242-AAAB-C08C3E0A5AA9}">
      <dsp:nvSpPr>
        <dsp:cNvPr id="0" name=""/>
        <dsp:cNvSpPr/>
      </dsp:nvSpPr>
      <dsp:spPr>
        <a:xfrm>
          <a:off x="2381"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Vectorize</a:t>
          </a:r>
        </a:p>
      </dsp:txBody>
      <dsp:txXfrm>
        <a:off x="582612" y="163615"/>
        <a:ext cx="1740694" cy="1160462"/>
      </dsp:txXfrm>
    </dsp:sp>
    <dsp:sp modelId="{E2E265BE-AAB6-E041-9FE3-09EFFE64D704}">
      <dsp:nvSpPr>
        <dsp:cNvPr id="0" name=""/>
        <dsp:cNvSpPr/>
      </dsp:nvSpPr>
      <dsp:spPr>
        <a:xfrm>
          <a:off x="2613421"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Reduce Dimensions</a:t>
          </a:r>
        </a:p>
      </dsp:txBody>
      <dsp:txXfrm>
        <a:off x="3193652" y="163615"/>
        <a:ext cx="1740694" cy="1160462"/>
      </dsp:txXfrm>
    </dsp:sp>
    <dsp:sp modelId="{8310216A-6005-974F-81E7-3BCF3524AFAC}">
      <dsp:nvSpPr>
        <dsp:cNvPr id="0" name=""/>
        <dsp:cNvSpPr/>
      </dsp:nvSpPr>
      <dsp:spPr>
        <a:xfrm>
          <a:off x="5224462" y="163615"/>
          <a:ext cx="2901156" cy="1160462"/>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Cluster</a:t>
          </a:r>
        </a:p>
      </dsp:txBody>
      <dsp:txXfrm>
        <a:off x="5804693" y="163615"/>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3BBBD6-FE35-4DBB-AD53-FB15DD1B5603}" type="datetimeFigureOut">
              <a:rPr lang="en-US" smtClean="0"/>
              <a:t>11/15/19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AC8AA4-C76A-426A-B2BE-B41D18A3C503}" type="slidenum">
              <a:rPr lang="en-US" smtClean="0"/>
              <a:t>‹#›</a:t>
            </a:fld>
            <a:endParaRPr lang="en-US"/>
          </a:p>
        </p:txBody>
      </p:sp>
    </p:spTree>
    <p:extLst>
      <p:ext uri="{BB962C8B-B14F-4D97-AF65-F5344CB8AC3E}">
        <p14:creationId xmlns:p14="http://schemas.microsoft.com/office/powerpoint/2010/main" val="1782893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I'm Sean Davern and I've come to talk to you about love.  As you know love is a complex word with many meanings and ways of expressing.  I thought it would be interesting to see how TED talk authors talked about and expressed their passions.  So today I'd like to show you some work I've done to apply natural language processing of TED talks to explore love.</a:t>
            </a:r>
          </a:p>
        </p:txBody>
      </p:sp>
      <p:sp>
        <p:nvSpPr>
          <p:cNvPr id="4" name="Slide Number Placeholder 3"/>
          <p:cNvSpPr>
            <a:spLocks noGrp="1"/>
          </p:cNvSpPr>
          <p:nvPr>
            <p:ph type="sldNum" sz="quarter" idx="5"/>
          </p:nvPr>
        </p:nvSpPr>
        <p:spPr/>
        <p:txBody>
          <a:bodyPr/>
          <a:lstStyle/>
          <a:p>
            <a:fld id="{A0AC8AA4-C76A-426A-B2BE-B41D18A3C503}" type="slidenum">
              <a:rPr lang="en-US" smtClean="0"/>
              <a:t>1</a:t>
            </a:fld>
            <a:endParaRPr lang="en-US"/>
          </a:p>
        </p:txBody>
      </p:sp>
    </p:spTree>
    <p:extLst>
      <p:ext uri="{BB962C8B-B14F-4D97-AF65-F5344CB8AC3E}">
        <p14:creationId xmlns:p14="http://schemas.microsoft.com/office/powerpoint/2010/main" val="85934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Rounak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Banik</a:t>
            </a:r>
            <a:r>
              <a:rPr lang="en-US" sz="1200" b="0" i="0" kern="1200" dirty="0">
                <a:solidFill>
                  <a:schemeClr val="tx1"/>
                </a:solidFill>
                <a:effectLst/>
                <a:latin typeface="+mn-lt"/>
                <a:ea typeface="+mn-ea"/>
                <a:cs typeface="+mn-cs"/>
              </a:rPr>
              <a:t>, Talks on </a:t>
            </a:r>
            <a:r>
              <a:rPr lang="en-US" sz="1200" b="0" i="0" kern="1200" dirty="0" err="1">
                <a:solidFill>
                  <a:schemeClr val="tx1"/>
                </a:solidFill>
                <a:effectLst/>
                <a:latin typeface="+mn-lt"/>
                <a:ea typeface="+mn-ea"/>
                <a:cs typeface="+mn-cs"/>
              </a:rPr>
              <a:t>TED.com</a:t>
            </a:r>
            <a:r>
              <a:rPr lang="en-US" sz="1200" b="0" i="0" kern="1200" dirty="0">
                <a:solidFill>
                  <a:schemeClr val="tx1"/>
                </a:solidFill>
                <a:effectLst/>
                <a:latin typeface="+mn-lt"/>
                <a:ea typeface="+mn-ea"/>
                <a:cs typeface="+mn-cs"/>
              </a:rPr>
              <a:t> thru Sept 2017</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this point, over half the documents contain a single sentence.  </a:t>
            </a:r>
          </a:p>
          <a:p>
            <a:r>
              <a:rPr lang="en-US" sz="1200" b="0" i="0" kern="1200" dirty="0">
                <a:solidFill>
                  <a:schemeClr val="tx1"/>
                </a:solidFill>
                <a:effectLst/>
                <a:latin typeface="+mn-lt"/>
                <a:ea typeface="+mn-ea"/>
                <a:cs typeface="+mn-cs"/>
              </a:rPr>
              <a:t>The rest have somewhere between 2 and 50 sentences that contain love in them.</a:t>
            </a:r>
            <a:endParaRPr lang="en-US" dirty="0"/>
          </a:p>
        </p:txBody>
      </p:sp>
      <p:sp>
        <p:nvSpPr>
          <p:cNvPr id="4" name="Slide Number Placeholder 3"/>
          <p:cNvSpPr>
            <a:spLocks noGrp="1"/>
          </p:cNvSpPr>
          <p:nvPr>
            <p:ph type="sldNum" sz="quarter" idx="5"/>
          </p:nvPr>
        </p:nvSpPr>
        <p:spPr/>
        <p:txBody>
          <a:bodyPr/>
          <a:lstStyle/>
          <a:p>
            <a:fld id="{A0AC8AA4-C76A-426A-B2BE-B41D18A3C503}" type="slidenum">
              <a:rPr lang="en-US" smtClean="0"/>
              <a:t>2</a:t>
            </a:fld>
            <a:endParaRPr lang="en-US"/>
          </a:p>
        </p:txBody>
      </p:sp>
    </p:spTree>
    <p:extLst>
      <p:ext uri="{BB962C8B-B14F-4D97-AF65-F5344CB8AC3E}">
        <p14:creationId xmlns:p14="http://schemas.microsoft.com/office/powerpoint/2010/main" val="429175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Tfidf</a:t>
            </a:r>
            <a:r>
              <a:rPr lang="en-US" dirty="0"/>
              <a:t> = Term Frequency – inverse document frequency</a:t>
            </a:r>
          </a:p>
          <a:p>
            <a:r>
              <a:rPr lang="en-US" dirty="0"/>
              <a:t>LSA = Latent Semantic Analysis</a:t>
            </a:r>
          </a:p>
          <a:p>
            <a:r>
              <a:rPr lang="en-US" dirty="0"/>
              <a:t>DBSCAN = Density Based </a:t>
            </a:r>
            <a:r>
              <a:rPr lang="en-US" dirty="0" err="1"/>
              <a:t>Spacial</a:t>
            </a:r>
            <a:r>
              <a:rPr lang="en-US" dirty="0"/>
              <a:t> Clustering of Applications and Noise</a:t>
            </a:r>
          </a:p>
          <a:p>
            <a:r>
              <a:rPr lang="en-US" dirty="0" err="1"/>
              <a:t>Hierarchial</a:t>
            </a:r>
            <a:r>
              <a:rPr lang="en-US" dirty="0"/>
              <a:t> = </a:t>
            </a:r>
            <a:r>
              <a:rPr lang="en-US" dirty="0" err="1"/>
              <a:t>AgglomerativeClustering</a:t>
            </a:r>
            <a:r>
              <a:rPr lang="en-US" dirty="0"/>
              <a:t> with Ward, Average, and Complete linkages</a:t>
            </a:r>
          </a:p>
        </p:txBody>
      </p:sp>
      <p:sp>
        <p:nvSpPr>
          <p:cNvPr id="4" name="Slide Number Placeholder 3"/>
          <p:cNvSpPr>
            <a:spLocks noGrp="1"/>
          </p:cNvSpPr>
          <p:nvPr>
            <p:ph type="sldNum" sz="quarter" idx="5"/>
          </p:nvPr>
        </p:nvSpPr>
        <p:spPr/>
        <p:txBody>
          <a:bodyPr/>
          <a:lstStyle/>
          <a:p>
            <a:fld id="{A0AC8AA4-C76A-426A-B2BE-B41D18A3C503}" type="slidenum">
              <a:rPr lang="en-US" smtClean="0"/>
              <a:t>3</a:t>
            </a:fld>
            <a:endParaRPr lang="en-US"/>
          </a:p>
        </p:txBody>
      </p:sp>
    </p:spTree>
    <p:extLst>
      <p:ext uri="{BB962C8B-B14F-4D97-AF65-F5344CB8AC3E}">
        <p14:creationId xmlns:p14="http://schemas.microsoft.com/office/powerpoint/2010/main" val="76177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2 topic dimensions case</a:t>
            </a:r>
          </a:p>
        </p:txBody>
      </p:sp>
      <p:sp>
        <p:nvSpPr>
          <p:cNvPr id="4" name="Slide Number Placeholder 3"/>
          <p:cNvSpPr>
            <a:spLocks noGrp="1"/>
          </p:cNvSpPr>
          <p:nvPr>
            <p:ph type="sldNum" sz="quarter" idx="5"/>
          </p:nvPr>
        </p:nvSpPr>
        <p:spPr/>
        <p:txBody>
          <a:bodyPr/>
          <a:lstStyle/>
          <a:p>
            <a:fld id="{A0AC8AA4-C76A-426A-B2BE-B41D18A3C503}" type="slidenum">
              <a:rPr lang="en-US" smtClean="0"/>
              <a:t>4</a:t>
            </a:fld>
            <a:endParaRPr lang="en-US"/>
          </a:p>
        </p:txBody>
      </p:sp>
    </p:spTree>
    <p:extLst>
      <p:ext uri="{BB962C8B-B14F-4D97-AF65-F5344CB8AC3E}">
        <p14:creationId xmlns:p14="http://schemas.microsoft.com/office/powerpoint/2010/main" val="106104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(obj) “in love”, “an expression of love”, I love (1/2)</a:t>
            </a:r>
          </a:p>
          <a:p>
            <a:r>
              <a:rPr lang="en-US" dirty="0"/>
              <a:t>(mag): (present tense feeling) I love, his real love, - I love you, a lot of love in these passwords – expect to find love (3-5)</a:t>
            </a:r>
          </a:p>
          <a:p>
            <a:r>
              <a:rPr lang="en-US" dirty="0"/>
              <a:t>(cyan): (past tense feeling) I/we loved (3+)</a:t>
            </a:r>
          </a:p>
          <a:p>
            <a:r>
              <a:rPr lang="en-US" dirty="0"/>
              <a:t>(blue): loved ones – loved it – loved the sound – we loved (1)</a:t>
            </a:r>
          </a:p>
          <a:p>
            <a:r>
              <a:rPr lang="en-US" dirty="0"/>
              <a:t>(red): (n., obj.)  plant lover – gave them love, met the love of their life, all this love,– not my lover, music lovers, jazz lovers  (5+)</a:t>
            </a:r>
          </a:p>
          <a:p>
            <a:endParaRPr lang="en-US" dirty="0"/>
          </a:p>
        </p:txBody>
      </p:sp>
      <p:sp>
        <p:nvSpPr>
          <p:cNvPr id="4" name="Slide Number Placeholder 3"/>
          <p:cNvSpPr>
            <a:spLocks noGrp="1"/>
          </p:cNvSpPr>
          <p:nvPr>
            <p:ph type="sldNum" sz="quarter" idx="5"/>
          </p:nvPr>
        </p:nvSpPr>
        <p:spPr/>
        <p:txBody>
          <a:bodyPr/>
          <a:lstStyle/>
          <a:p>
            <a:fld id="{A0AC8AA4-C76A-426A-B2BE-B41D18A3C503}" type="slidenum">
              <a:rPr lang="en-US" smtClean="0"/>
              <a:t>5</a:t>
            </a:fld>
            <a:endParaRPr lang="en-US"/>
          </a:p>
        </p:txBody>
      </p:sp>
    </p:spTree>
    <p:extLst>
      <p:ext uri="{BB962C8B-B14F-4D97-AF65-F5344CB8AC3E}">
        <p14:creationId xmlns:p14="http://schemas.microsoft.com/office/powerpoint/2010/main" val="80701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C8AA4-C76A-426A-B2BE-B41D18A3C503}" type="slidenum">
              <a:rPr lang="en-US" smtClean="0"/>
              <a:t>10</a:t>
            </a:fld>
            <a:endParaRPr lang="en-US"/>
          </a:p>
        </p:txBody>
      </p:sp>
    </p:spTree>
    <p:extLst>
      <p:ext uri="{BB962C8B-B14F-4D97-AF65-F5344CB8AC3E}">
        <p14:creationId xmlns:p14="http://schemas.microsoft.com/office/powerpoint/2010/main" val="2106179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4650641"/>
            <a:ext cx="11198367" cy="1679755"/>
          </a:xfrm>
          <a:effectLst/>
        </p:spPr>
        <p:txBody>
          <a:bodyPr>
            <a:normAutofit/>
          </a:bodyPr>
          <a:lstStyle>
            <a:lvl1pPr algn="r">
              <a:defRPr sz="3600">
                <a:solidFill>
                  <a:srgbClr val="FF0000"/>
                </a:solidFill>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98620" y="3581706"/>
            <a:ext cx="11198367" cy="1068935"/>
          </a:xfrm>
        </p:spPr>
        <p:txBody>
          <a:bodyPr>
            <a:normAutofit/>
          </a:bodyPr>
          <a:lstStyle>
            <a:lvl1pPr marL="0" indent="0" algn="r">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680310"/>
            <a:ext cx="10791153" cy="610820"/>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802227" y="1596540"/>
            <a:ext cx="10791153" cy="4275740"/>
          </a:xfrm>
        </p:spPr>
        <p:txBody>
          <a:bodyPr/>
          <a:lstStyle>
            <a:lvl1pPr algn="l">
              <a:defRPr sz="2800">
                <a:solidFill>
                  <a:srgbClr val="760000"/>
                </a:solidFill>
              </a:defRPr>
            </a:lvl1pPr>
            <a:lvl2pPr algn="l">
              <a:defRPr>
                <a:solidFill>
                  <a:srgbClr val="760000"/>
                </a:solidFill>
              </a:defRPr>
            </a:lvl2pPr>
            <a:lvl3pPr algn="l">
              <a:defRPr>
                <a:solidFill>
                  <a:srgbClr val="760000"/>
                </a:solidFill>
              </a:defRPr>
            </a:lvl3pPr>
            <a:lvl4pPr algn="l">
              <a:defRPr>
                <a:solidFill>
                  <a:srgbClr val="760000"/>
                </a:solidFill>
              </a:defRPr>
            </a:lvl4pPr>
            <a:lvl5pPr algn="l">
              <a:defRPr>
                <a:solidFill>
                  <a:srgbClr val="76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8294" y="527605"/>
            <a:ext cx="8958692" cy="763525"/>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2838295" y="1443835"/>
            <a:ext cx="8958692" cy="4275740"/>
          </a:xfrm>
        </p:spPr>
        <p:txBody>
          <a:bodyPr/>
          <a:lstStyle>
            <a:lvl1pPr>
              <a:defRPr sz="2800">
                <a:solidFill>
                  <a:srgbClr val="760000"/>
                </a:solidFill>
              </a:defRPr>
            </a:lvl1pPr>
            <a:lvl2pPr>
              <a:defRPr>
                <a:solidFill>
                  <a:srgbClr val="760000"/>
                </a:solidFill>
              </a:defRPr>
            </a:lvl2pPr>
            <a:lvl3pPr>
              <a:defRPr>
                <a:solidFill>
                  <a:srgbClr val="760000"/>
                </a:solidFill>
              </a:defRPr>
            </a:lvl3pPr>
            <a:lvl4pPr>
              <a:defRPr>
                <a:solidFill>
                  <a:srgbClr val="760000"/>
                </a:solidFill>
              </a:defRPr>
            </a:lvl4pPr>
            <a:lvl5pPr>
              <a:defRPr>
                <a:solidFill>
                  <a:srgbClr val="76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33015"/>
            <a:ext cx="10972800" cy="584623"/>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985720"/>
            <a:ext cx="10972800" cy="532180"/>
          </a:xfrm>
        </p:spPr>
        <p:txBody>
          <a:bodyPr>
            <a:normAutofit/>
          </a:bodyPr>
          <a:lstStyle>
            <a:lvl1pPr algn="l">
              <a:defRPr sz="3600">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598620" y="1612887"/>
            <a:ext cx="5386917" cy="639762"/>
          </a:xfrm>
        </p:spPr>
        <p:txBody>
          <a:bodyPr anchor="b"/>
          <a:lstStyle>
            <a:lvl1pPr marL="0" indent="0" algn="l">
              <a:buNone/>
              <a:defRPr sz="2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8620" y="2376411"/>
            <a:ext cx="5386917" cy="3359510"/>
          </a:xfrm>
        </p:spPr>
        <p:txBody>
          <a:bodyPr/>
          <a:lstStyle>
            <a:lvl1pPr algn="l">
              <a:defRPr sz="2400">
                <a:solidFill>
                  <a:schemeClr val="accent2">
                    <a:lumMod val="75000"/>
                  </a:schemeClr>
                </a:solidFill>
              </a:defRPr>
            </a:lvl1pPr>
            <a:lvl2pPr algn="l">
              <a:defRPr sz="2000">
                <a:solidFill>
                  <a:schemeClr val="accent2">
                    <a:lumMod val="75000"/>
                  </a:schemeClr>
                </a:solidFill>
              </a:defRPr>
            </a:lvl2pPr>
            <a:lvl3pPr algn="l">
              <a:defRPr sz="1800">
                <a:solidFill>
                  <a:schemeClr val="accent2">
                    <a:lumMod val="75000"/>
                  </a:schemeClr>
                </a:solidFill>
              </a:defRPr>
            </a:lvl3pPr>
            <a:lvl4pPr algn="l">
              <a:defRPr sz="1600">
                <a:solidFill>
                  <a:schemeClr val="accent2">
                    <a:lumMod val="75000"/>
                  </a:schemeClr>
                </a:solidFill>
              </a:defRPr>
            </a:lvl4pPr>
            <a:lvl5pPr algn="l">
              <a:defRPr sz="1600">
                <a:solidFill>
                  <a:schemeClr val="accent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2388" y="1612887"/>
            <a:ext cx="5389033" cy="639762"/>
          </a:xfrm>
        </p:spPr>
        <p:txBody>
          <a:bodyPr anchor="b"/>
          <a:lstStyle>
            <a:lvl1pPr marL="0" indent="0" algn="l">
              <a:buNone/>
              <a:defRPr sz="2400" b="1">
                <a:solidFill>
                  <a:srgbClr val="F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2388" y="2376412"/>
            <a:ext cx="5389033" cy="3359510"/>
          </a:xfrm>
        </p:spPr>
        <p:txBody>
          <a:bodyPr/>
          <a:lstStyle>
            <a:lvl1pPr algn="l">
              <a:defRPr sz="2400">
                <a:solidFill>
                  <a:schemeClr val="accent2">
                    <a:lumMod val="75000"/>
                  </a:schemeClr>
                </a:solidFill>
              </a:defRPr>
            </a:lvl1pPr>
            <a:lvl2pPr algn="l">
              <a:defRPr sz="2000">
                <a:solidFill>
                  <a:schemeClr val="accent2">
                    <a:lumMod val="75000"/>
                  </a:schemeClr>
                </a:solidFill>
              </a:defRPr>
            </a:lvl2pPr>
            <a:lvl3pPr algn="l">
              <a:defRPr sz="1800">
                <a:solidFill>
                  <a:schemeClr val="accent2">
                    <a:lumMod val="75000"/>
                  </a:schemeClr>
                </a:solidFill>
              </a:defRPr>
            </a:lvl3pPr>
            <a:lvl4pPr algn="l">
              <a:defRPr sz="1600">
                <a:solidFill>
                  <a:schemeClr val="accent2">
                    <a:lumMod val="75000"/>
                  </a:schemeClr>
                </a:solidFill>
              </a:defRPr>
            </a:lvl4pPr>
            <a:lvl5pPr algn="l">
              <a:defRPr sz="1600">
                <a:solidFill>
                  <a:schemeClr val="accent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11/15/19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ppttemplate.net/?utm_source=ppt&amp;utm_medium=logo&amp;utm_term=thanksgiving&amp;utm_content=0056&amp;utm_campaign=ppt"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3050" y="1901950"/>
            <a:ext cx="4315257" cy="3054100"/>
          </a:xfrm>
        </p:spPr>
        <p:txBody>
          <a:bodyPr>
            <a:noAutofit/>
          </a:bodyPr>
          <a:lstStyle/>
          <a:p>
            <a:pPr algn="ctr"/>
            <a:r>
              <a:rPr lang="en-US" dirty="0">
                <a:solidFill>
                  <a:schemeClr val="tx1"/>
                </a:solidFill>
              </a:rPr>
              <a:t>Using NLP to Explore ‘Love’</a:t>
            </a:r>
            <a:br>
              <a:rPr lang="en-US" dirty="0">
                <a:solidFill>
                  <a:schemeClr val="tx1"/>
                </a:solidFill>
              </a:rPr>
            </a:br>
            <a:r>
              <a:rPr lang="en-US" dirty="0">
                <a:solidFill>
                  <a:schemeClr val="tx1"/>
                </a:solidFill>
              </a:rPr>
              <a:t>In </a:t>
            </a:r>
            <a:r>
              <a:rPr lang="en-US" b="1" spc="-300" dirty="0">
                <a:latin typeface="Helvetica" pitchFamily="2" charset="0"/>
              </a:rPr>
              <a:t>TED</a:t>
            </a:r>
            <a:r>
              <a:rPr lang="en-US" dirty="0">
                <a:solidFill>
                  <a:schemeClr val="tx1"/>
                </a:solidFill>
              </a:rPr>
              <a:t> Talks</a:t>
            </a:r>
            <a:br>
              <a:rPr lang="en-US" dirty="0">
                <a:solidFill>
                  <a:schemeClr val="tx1"/>
                </a:solidFill>
              </a:rPr>
            </a:br>
            <a:br>
              <a:rPr lang="en-US" dirty="0">
                <a:solidFill>
                  <a:schemeClr val="tx1"/>
                </a:solidFill>
              </a:rPr>
            </a:br>
            <a:br>
              <a:rPr lang="en-US" dirty="0">
                <a:solidFill>
                  <a:schemeClr val="tx1"/>
                </a:solidFill>
              </a:rPr>
            </a:br>
            <a:r>
              <a:rPr lang="en-US" sz="2800" dirty="0">
                <a:solidFill>
                  <a:schemeClr val="tx1"/>
                </a:solidFill>
              </a:rPr>
              <a:t>By Sean Davern</a:t>
            </a:r>
            <a:endParaRPr lang="en-US" dirty="0">
              <a:solidFill>
                <a:schemeClr val="tx1"/>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769F-9ADE-7D4F-80DD-CFB4CF6E5E5F}"/>
              </a:ext>
            </a:extLst>
          </p:cNvPr>
          <p:cNvSpPr>
            <a:spLocks noGrp="1"/>
          </p:cNvSpPr>
          <p:nvPr>
            <p:ph type="title"/>
          </p:nvPr>
        </p:nvSpPr>
        <p:spPr/>
        <p:txBody>
          <a:bodyPr/>
          <a:lstStyle/>
          <a:p>
            <a:r>
              <a:rPr lang="en-US" dirty="0">
                <a:solidFill>
                  <a:schemeClr val="tx1"/>
                </a:solidFill>
              </a:rPr>
              <a:t>Cluster Sense Making</a:t>
            </a:r>
          </a:p>
        </p:txBody>
      </p:sp>
      <p:sp>
        <p:nvSpPr>
          <p:cNvPr id="3" name="Content Placeholder 2">
            <a:extLst>
              <a:ext uri="{FF2B5EF4-FFF2-40B4-BE49-F238E27FC236}">
                <a16:creationId xmlns:a16="http://schemas.microsoft.com/office/drawing/2014/main" id="{05FA8989-E7C8-464B-9C01-5B5A9F520121}"/>
              </a:ext>
            </a:extLst>
          </p:cNvPr>
          <p:cNvSpPr>
            <a:spLocks noGrp="1"/>
          </p:cNvSpPr>
          <p:nvPr>
            <p:ph idx="1"/>
          </p:nvPr>
        </p:nvSpPr>
        <p:spPr>
          <a:xfrm>
            <a:off x="2838295" y="1443835"/>
            <a:ext cx="8958692" cy="4886560"/>
          </a:xfrm>
        </p:spPr>
        <p:txBody>
          <a:bodyPr>
            <a:normAutofit/>
          </a:bodyPr>
          <a:lstStyle/>
          <a:p>
            <a:r>
              <a:rPr lang="en-US" dirty="0"/>
              <a:t>(green): (obj) “in love”, “an expression of love”, I love (1/2)</a:t>
            </a:r>
          </a:p>
          <a:p>
            <a:r>
              <a:rPr lang="en-US" dirty="0"/>
              <a:t>(mag): (present tense feeling) I love, his real love, - I love you, a lot of love in these passwords – expect to find love (3-5)</a:t>
            </a:r>
          </a:p>
          <a:p>
            <a:r>
              <a:rPr lang="en-US" dirty="0"/>
              <a:t>(cyan): (past tense feeling) I/we loved (3+)</a:t>
            </a:r>
          </a:p>
          <a:p>
            <a:r>
              <a:rPr lang="en-US" dirty="0"/>
              <a:t>(blue): loved ones – loved it – loved the sound – we loved (1)</a:t>
            </a:r>
          </a:p>
          <a:p>
            <a:r>
              <a:rPr lang="en-US" dirty="0"/>
              <a:t>(red): (n., obj.)  plant lover – gave them love, met the love of their life, all this love,– not my lover, music lovers, jazz lovers  (5+)</a:t>
            </a:r>
          </a:p>
        </p:txBody>
      </p:sp>
    </p:spTree>
    <p:extLst>
      <p:ext uri="{BB962C8B-B14F-4D97-AF65-F5344CB8AC3E}">
        <p14:creationId xmlns:p14="http://schemas.microsoft.com/office/powerpoint/2010/main" val="141336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1C69-D229-B84B-AA54-44354626C003}"/>
              </a:ext>
            </a:extLst>
          </p:cNvPr>
          <p:cNvSpPr>
            <a:spLocks noGrp="1"/>
          </p:cNvSpPr>
          <p:nvPr>
            <p:ph type="title"/>
          </p:nvPr>
        </p:nvSpPr>
        <p:spPr/>
        <p:txBody>
          <a:bodyPr/>
          <a:lstStyle/>
          <a:p>
            <a:pPr algn="ctr"/>
            <a:r>
              <a:rPr lang="en-US" dirty="0">
                <a:solidFill>
                  <a:schemeClr val="tx1"/>
                </a:solidFill>
              </a:rPr>
              <a:t>Source Data</a:t>
            </a:r>
          </a:p>
        </p:txBody>
      </p:sp>
      <p:graphicFrame>
        <p:nvGraphicFramePr>
          <p:cNvPr id="4" name="Diagram 3">
            <a:extLst>
              <a:ext uri="{FF2B5EF4-FFF2-40B4-BE49-F238E27FC236}">
                <a16:creationId xmlns:a16="http://schemas.microsoft.com/office/drawing/2014/main" id="{172B4A7C-DCCB-0E4F-9B5D-56EB37A2C396}"/>
              </a:ext>
            </a:extLst>
          </p:cNvPr>
          <p:cNvGraphicFramePr/>
          <p:nvPr>
            <p:extLst>
              <p:ext uri="{D42A27DB-BD31-4B8C-83A1-F6EECF244321}">
                <p14:modId xmlns:p14="http://schemas.microsoft.com/office/powerpoint/2010/main" val="294425061"/>
              </p:ext>
            </p:extLst>
          </p:nvPr>
        </p:nvGraphicFramePr>
        <p:xfrm>
          <a:off x="3473772" y="3013509"/>
          <a:ext cx="8128000" cy="1487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33BAA64-B977-BB46-A34A-542DE1808D92}"/>
              </a:ext>
            </a:extLst>
          </p:cNvPr>
          <p:cNvSpPr txBox="1"/>
          <p:nvPr/>
        </p:nvSpPr>
        <p:spPr>
          <a:xfrm>
            <a:off x="5076709" y="2518024"/>
            <a:ext cx="1884427" cy="523220"/>
          </a:xfrm>
          <a:prstGeom prst="rect">
            <a:avLst/>
          </a:prstGeom>
          <a:noFill/>
        </p:spPr>
        <p:txBody>
          <a:bodyPr wrap="none" rtlCol="0">
            <a:spAutoFit/>
          </a:bodyPr>
          <a:lstStyle/>
          <a:p>
            <a:pPr algn="ctr"/>
            <a:r>
              <a:rPr lang="en-US" sz="2800" dirty="0"/>
              <a:t>Filter, Clean</a:t>
            </a:r>
          </a:p>
        </p:txBody>
      </p:sp>
      <p:sp>
        <p:nvSpPr>
          <p:cNvPr id="6" name="TextBox 5">
            <a:extLst>
              <a:ext uri="{FF2B5EF4-FFF2-40B4-BE49-F238E27FC236}">
                <a16:creationId xmlns:a16="http://schemas.microsoft.com/office/drawing/2014/main" id="{3EAD3DE9-0F4D-C64E-8CED-55C773F544FE}"/>
              </a:ext>
            </a:extLst>
          </p:cNvPr>
          <p:cNvSpPr txBox="1"/>
          <p:nvPr/>
        </p:nvSpPr>
        <p:spPr>
          <a:xfrm>
            <a:off x="7892537" y="2518024"/>
            <a:ext cx="1428340" cy="523220"/>
          </a:xfrm>
          <a:prstGeom prst="rect">
            <a:avLst/>
          </a:prstGeom>
          <a:noFill/>
        </p:spPr>
        <p:txBody>
          <a:bodyPr wrap="none" rtlCol="0">
            <a:spAutoFit/>
          </a:bodyPr>
          <a:lstStyle/>
          <a:p>
            <a:r>
              <a:rPr lang="en-US" sz="2800" dirty="0"/>
              <a:t>Tokenize</a:t>
            </a:r>
          </a:p>
        </p:txBody>
      </p:sp>
      <p:sp>
        <p:nvSpPr>
          <p:cNvPr id="7" name="TextBox 6">
            <a:extLst>
              <a:ext uri="{FF2B5EF4-FFF2-40B4-BE49-F238E27FC236}">
                <a16:creationId xmlns:a16="http://schemas.microsoft.com/office/drawing/2014/main" id="{F063E0FA-862C-0F44-93F5-BEB9ED372B91}"/>
              </a:ext>
            </a:extLst>
          </p:cNvPr>
          <p:cNvSpPr txBox="1"/>
          <p:nvPr/>
        </p:nvSpPr>
        <p:spPr>
          <a:xfrm>
            <a:off x="4330967" y="4442988"/>
            <a:ext cx="915635" cy="523220"/>
          </a:xfrm>
          <a:prstGeom prst="rect">
            <a:avLst/>
          </a:prstGeom>
          <a:noFill/>
        </p:spPr>
        <p:txBody>
          <a:bodyPr wrap="none" rtlCol="0">
            <a:spAutoFit/>
          </a:bodyPr>
          <a:lstStyle/>
          <a:p>
            <a:r>
              <a:rPr lang="en-US" sz="2800" dirty="0"/>
              <a:t>2550</a:t>
            </a:r>
          </a:p>
        </p:txBody>
      </p:sp>
      <p:sp>
        <p:nvSpPr>
          <p:cNvPr id="8" name="TextBox 7">
            <a:extLst>
              <a:ext uri="{FF2B5EF4-FFF2-40B4-BE49-F238E27FC236}">
                <a16:creationId xmlns:a16="http://schemas.microsoft.com/office/drawing/2014/main" id="{8301FD9B-9DC4-3E44-93CA-4D52FFCB5B36}"/>
              </a:ext>
            </a:extLst>
          </p:cNvPr>
          <p:cNvSpPr txBox="1"/>
          <p:nvPr/>
        </p:nvSpPr>
        <p:spPr>
          <a:xfrm>
            <a:off x="6927846" y="4442988"/>
            <a:ext cx="915635" cy="523220"/>
          </a:xfrm>
          <a:prstGeom prst="rect">
            <a:avLst/>
          </a:prstGeom>
          <a:noFill/>
        </p:spPr>
        <p:txBody>
          <a:bodyPr wrap="none" rtlCol="0">
            <a:spAutoFit/>
          </a:bodyPr>
          <a:lstStyle/>
          <a:p>
            <a:r>
              <a:rPr lang="en-US" sz="2800" dirty="0"/>
              <a:t>1132</a:t>
            </a:r>
          </a:p>
        </p:txBody>
      </p:sp>
      <p:sp>
        <p:nvSpPr>
          <p:cNvPr id="9" name="TextBox 8">
            <a:extLst>
              <a:ext uri="{FF2B5EF4-FFF2-40B4-BE49-F238E27FC236}">
                <a16:creationId xmlns:a16="http://schemas.microsoft.com/office/drawing/2014/main" id="{71D4A24D-3AFC-D84C-8407-3A43CB38F91D}"/>
              </a:ext>
            </a:extLst>
          </p:cNvPr>
          <p:cNvSpPr txBox="1"/>
          <p:nvPr/>
        </p:nvSpPr>
        <p:spPr>
          <a:xfrm>
            <a:off x="8606707" y="4460058"/>
            <a:ext cx="2840714" cy="954107"/>
          </a:xfrm>
          <a:prstGeom prst="rect">
            <a:avLst/>
          </a:prstGeom>
          <a:noFill/>
        </p:spPr>
        <p:txBody>
          <a:bodyPr wrap="none" rtlCol="0">
            <a:spAutoFit/>
          </a:bodyPr>
          <a:lstStyle/>
          <a:p>
            <a:r>
              <a:rPr lang="en-US" sz="2800" dirty="0"/>
              <a:t>1132 ‘Documents’</a:t>
            </a:r>
          </a:p>
          <a:p>
            <a:r>
              <a:rPr lang="en-US" sz="2800" dirty="0"/>
              <a:t>3160 Sentences</a:t>
            </a:r>
          </a:p>
        </p:txBody>
      </p:sp>
      <p:sp>
        <p:nvSpPr>
          <p:cNvPr id="10" name="TextBox 9">
            <a:extLst>
              <a:ext uri="{FF2B5EF4-FFF2-40B4-BE49-F238E27FC236}">
                <a16:creationId xmlns:a16="http://schemas.microsoft.com/office/drawing/2014/main" id="{63B6E982-8096-1E43-B798-845D6CA3C486}"/>
              </a:ext>
            </a:extLst>
          </p:cNvPr>
          <p:cNvSpPr txBox="1"/>
          <p:nvPr/>
        </p:nvSpPr>
        <p:spPr>
          <a:xfrm>
            <a:off x="2827562" y="2015209"/>
            <a:ext cx="1476686" cy="646331"/>
          </a:xfrm>
          <a:prstGeom prst="rect">
            <a:avLst/>
          </a:prstGeom>
          <a:noFill/>
        </p:spPr>
        <p:txBody>
          <a:bodyPr wrap="none" rtlCol="0">
            <a:spAutoFit/>
          </a:bodyPr>
          <a:lstStyle/>
          <a:p>
            <a:r>
              <a:rPr lang="en-US" sz="3600" dirty="0">
                <a:solidFill>
                  <a:srgbClr val="008ABB"/>
                </a:solidFill>
                <a:latin typeface="Coval" panose="02000503060000020003" pitchFamily="2" charset="0"/>
                <a:ea typeface="Coval" panose="02000503060000020003" pitchFamily="2" charset="0"/>
                <a:cs typeface="Coval" panose="02000503060000020003" pitchFamily="2" charset="0"/>
              </a:rPr>
              <a:t>kaggle</a:t>
            </a:r>
            <a:endParaRPr lang="en-US" dirty="0">
              <a:solidFill>
                <a:srgbClr val="008ABB"/>
              </a:solidFill>
              <a:latin typeface="Coval" panose="02000503060000020003" pitchFamily="2" charset="0"/>
              <a:ea typeface="Coval" panose="02000503060000020003" pitchFamily="2" charset="0"/>
              <a:cs typeface="Coval" panose="02000503060000020003" pitchFamily="2" charset="0"/>
            </a:endParaRPr>
          </a:p>
        </p:txBody>
      </p:sp>
      <p:sp>
        <p:nvSpPr>
          <p:cNvPr id="3" name="Rectangle 2">
            <a:extLst>
              <a:ext uri="{FF2B5EF4-FFF2-40B4-BE49-F238E27FC236}">
                <a16:creationId xmlns:a16="http://schemas.microsoft.com/office/drawing/2014/main" id="{61F19D4F-F322-6749-A301-A8ED7BBAE659}"/>
              </a:ext>
            </a:extLst>
          </p:cNvPr>
          <p:cNvSpPr/>
          <p:nvPr/>
        </p:nvSpPr>
        <p:spPr>
          <a:xfrm>
            <a:off x="2583785" y="1170869"/>
            <a:ext cx="889987" cy="584775"/>
          </a:xfrm>
          <a:prstGeom prst="rect">
            <a:avLst/>
          </a:prstGeom>
        </p:spPr>
        <p:txBody>
          <a:bodyPr wrap="none">
            <a:spAutoFit/>
          </a:bodyPr>
          <a:lstStyle/>
          <a:p>
            <a:r>
              <a:rPr lang="en-US" sz="3200" b="1" spc="-300" dirty="0">
                <a:solidFill>
                  <a:srgbClr val="FF0000"/>
                </a:solidFill>
                <a:latin typeface="Helvetica" pitchFamily="2" charset="0"/>
              </a:rPr>
              <a:t>TED</a:t>
            </a:r>
            <a:endParaRPr lang="en-US" dirty="0">
              <a:solidFill>
                <a:srgbClr val="FF0000"/>
              </a:solidFill>
            </a:endParaRPr>
          </a:p>
        </p:txBody>
      </p:sp>
      <p:sp>
        <p:nvSpPr>
          <p:cNvPr id="11" name="Striped Right Arrow 10">
            <a:extLst>
              <a:ext uri="{FF2B5EF4-FFF2-40B4-BE49-F238E27FC236}">
                <a16:creationId xmlns:a16="http://schemas.microsoft.com/office/drawing/2014/main" id="{90AA94CA-4B55-A64C-9DCB-6EC1B4B05577}"/>
              </a:ext>
            </a:extLst>
          </p:cNvPr>
          <p:cNvSpPr/>
          <p:nvPr/>
        </p:nvSpPr>
        <p:spPr>
          <a:xfrm rot="3828264">
            <a:off x="3152347" y="1819519"/>
            <a:ext cx="458115" cy="259565"/>
          </a:xfrm>
          <a:prstGeom prst="strip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03C0853F-527B-B448-8F32-C370EA2F0C2B}"/>
              </a:ext>
            </a:extLst>
          </p:cNvPr>
          <p:cNvSpPr/>
          <p:nvPr/>
        </p:nvSpPr>
        <p:spPr>
          <a:xfrm rot="3828264">
            <a:off x="3698683" y="2738919"/>
            <a:ext cx="458115" cy="259565"/>
          </a:xfrm>
          <a:prstGeom prst="strip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D2DAC-8BDC-874E-B30E-9B1E9F4F79E0}"/>
              </a:ext>
            </a:extLst>
          </p:cNvPr>
          <p:cNvSpPr txBox="1"/>
          <p:nvPr/>
        </p:nvSpPr>
        <p:spPr>
          <a:xfrm>
            <a:off x="10842928" y="2518024"/>
            <a:ext cx="1208985" cy="523220"/>
          </a:xfrm>
          <a:prstGeom prst="rect">
            <a:avLst/>
          </a:prstGeom>
          <a:noFill/>
        </p:spPr>
        <p:txBody>
          <a:bodyPr wrap="none" rtlCol="0">
            <a:spAutoFit/>
          </a:bodyPr>
          <a:lstStyle/>
          <a:p>
            <a:r>
              <a:rPr lang="en-US" sz="2800" dirty="0"/>
              <a:t>Corpus</a:t>
            </a:r>
          </a:p>
        </p:txBody>
      </p:sp>
    </p:spTree>
    <p:extLst>
      <p:ext uri="{BB962C8B-B14F-4D97-AF65-F5344CB8AC3E}">
        <p14:creationId xmlns:p14="http://schemas.microsoft.com/office/powerpoint/2010/main" val="11179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2638698-E243-2242-AAAB-C08C3E0A5AA9}"/>
                                            </p:graphicEl>
                                          </p:spTgt>
                                        </p:tgtEl>
                                        <p:attrNameLst>
                                          <p:attrName>style.visibility</p:attrName>
                                        </p:attrNameLst>
                                      </p:cBhvr>
                                      <p:to>
                                        <p:strVal val="visible"/>
                                      </p:to>
                                    </p:set>
                                    <p:animEffect transition="in" filter="fade">
                                      <p:cBhvr>
                                        <p:cTn id="7" dur="500"/>
                                        <p:tgtEl>
                                          <p:spTgt spid="4">
                                            <p:graphicEl>
                                              <a:dgm id="{42638698-E243-2242-AAAB-C08C3E0A5AA9}"/>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graphicEl>
                                              <a:dgm id="{E2E265BE-AAB6-E041-9FE3-09EFFE64D704}"/>
                                            </p:graphicEl>
                                          </p:spTgt>
                                        </p:tgtEl>
                                        <p:attrNameLst>
                                          <p:attrName>style.visibility</p:attrName>
                                        </p:attrNameLst>
                                      </p:cBhvr>
                                      <p:to>
                                        <p:strVal val="visible"/>
                                      </p:to>
                                    </p:set>
                                    <p:animEffect transition="in" filter="fade">
                                      <p:cBhvr>
                                        <p:cTn id="14" dur="500"/>
                                        <p:tgtEl>
                                          <p:spTgt spid="4">
                                            <p:graphicEl>
                                              <a:dgm id="{E2E265BE-AAB6-E041-9FE3-09EFFE64D704}"/>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8310216A-6005-974F-81E7-3BCF3524AFAC}"/>
                                            </p:graphicEl>
                                          </p:spTgt>
                                        </p:tgtEl>
                                        <p:attrNameLst>
                                          <p:attrName>style.visibility</p:attrName>
                                        </p:attrNameLst>
                                      </p:cBhvr>
                                      <p:to>
                                        <p:strVal val="visible"/>
                                      </p:to>
                                    </p:set>
                                    <p:animEffect transition="in" filter="fade">
                                      <p:cBhvr>
                                        <p:cTn id="25" dur="500"/>
                                        <p:tgtEl>
                                          <p:spTgt spid="4">
                                            <p:graphicEl>
                                              <a:dgm id="{8310216A-6005-974F-81E7-3BCF3524AFAC}"/>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p:bldP spid="6" grpId="0"/>
      <p:bldP spid="7" grpId="0"/>
      <p:bldP spid="8" grpId="0"/>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1C69-D229-B84B-AA54-44354626C003}"/>
              </a:ext>
            </a:extLst>
          </p:cNvPr>
          <p:cNvSpPr>
            <a:spLocks noGrp="1"/>
          </p:cNvSpPr>
          <p:nvPr>
            <p:ph type="title"/>
          </p:nvPr>
        </p:nvSpPr>
        <p:spPr/>
        <p:txBody>
          <a:bodyPr/>
          <a:lstStyle/>
          <a:p>
            <a:pPr algn="ctr"/>
            <a:r>
              <a:rPr lang="en-US" dirty="0">
                <a:solidFill>
                  <a:schemeClr val="tx1"/>
                </a:solidFill>
              </a:rPr>
              <a:t>NLP Methods Used</a:t>
            </a:r>
          </a:p>
        </p:txBody>
      </p:sp>
      <p:graphicFrame>
        <p:nvGraphicFramePr>
          <p:cNvPr id="4" name="Diagram 3">
            <a:extLst>
              <a:ext uri="{FF2B5EF4-FFF2-40B4-BE49-F238E27FC236}">
                <a16:creationId xmlns:a16="http://schemas.microsoft.com/office/drawing/2014/main" id="{172B4A7C-DCCB-0E4F-9B5D-56EB37A2C396}"/>
              </a:ext>
            </a:extLst>
          </p:cNvPr>
          <p:cNvGraphicFramePr/>
          <p:nvPr>
            <p:extLst>
              <p:ext uri="{D42A27DB-BD31-4B8C-83A1-F6EECF244321}">
                <p14:modId xmlns:p14="http://schemas.microsoft.com/office/powerpoint/2010/main" val="67604670"/>
              </p:ext>
            </p:extLst>
          </p:nvPr>
        </p:nvGraphicFramePr>
        <p:xfrm>
          <a:off x="3545249" y="2888031"/>
          <a:ext cx="8128000" cy="1487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33BAA64-B977-BB46-A34A-542DE1808D92}"/>
              </a:ext>
            </a:extLst>
          </p:cNvPr>
          <p:cNvSpPr txBox="1"/>
          <p:nvPr/>
        </p:nvSpPr>
        <p:spPr>
          <a:xfrm>
            <a:off x="5266361" y="2392546"/>
            <a:ext cx="1648080" cy="523220"/>
          </a:xfrm>
          <a:prstGeom prst="rect">
            <a:avLst/>
          </a:prstGeom>
          <a:noFill/>
        </p:spPr>
        <p:txBody>
          <a:bodyPr wrap="none" rtlCol="0">
            <a:spAutoFit/>
          </a:bodyPr>
          <a:lstStyle/>
          <a:p>
            <a:pPr algn="ctr"/>
            <a:r>
              <a:rPr lang="en-US" sz="2800" dirty="0"/>
              <a:t>CV, Binary</a:t>
            </a:r>
          </a:p>
        </p:txBody>
      </p:sp>
      <p:sp>
        <p:nvSpPr>
          <p:cNvPr id="6" name="TextBox 5">
            <a:extLst>
              <a:ext uri="{FF2B5EF4-FFF2-40B4-BE49-F238E27FC236}">
                <a16:creationId xmlns:a16="http://schemas.microsoft.com/office/drawing/2014/main" id="{3EAD3DE9-0F4D-C64E-8CED-55C773F544FE}"/>
              </a:ext>
            </a:extLst>
          </p:cNvPr>
          <p:cNvSpPr txBox="1"/>
          <p:nvPr/>
        </p:nvSpPr>
        <p:spPr>
          <a:xfrm>
            <a:off x="6711508" y="4375725"/>
            <a:ext cx="1360244" cy="954107"/>
          </a:xfrm>
          <a:prstGeom prst="rect">
            <a:avLst/>
          </a:prstGeom>
          <a:noFill/>
        </p:spPr>
        <p:txBody>
          <a:bodyPr wrap="none" rtlCol="0">
            <a:spAutoFit/>
          </a:bodyPr>
          <a:lstStyle/>
          <a:p>
            <a:pPr algn="ctr"/>
            <a:r>
              <a:rPr lang="en-US" sz="2800" dirty="0"/>
              <a:t>LSA: 2-6</a:t>
            </a:r>
          </a:p>
          <a:p>
            <a:pPr algn="ctr"/>
            <a:r>
              <a:rPr lang="en-US" sz="2800" dirty="0"/>
              <a:t>Topics</a:t>
            </a:r>
          </a:p>
        </p:txBody>
      </p:sp>
      <p:sp>
        <p:nvSpPr>
          <p:cNvPr id="9" name="TextBox 8">
            <a:extLst>
              <a:ext uri="{FF2B5EF4-FFF2-40B4-BE49-F238E27FC236}">
                <a16:creationId xmlns:a16="http://schemas.microsoft.com/office/drawing/2014/main" id="{71D4A24D-3AFC-D84C-8407-3A43CB38F91D}"/>
              </a:ext>
            </a:extLst>
          </p:cNvPr>
          <p:cNvSpPr txBox="1"/>
          <p:nvPr/>
        </p:nvSpPr>
        <p:spPr>
          <a:xfrm>
            <a:off x="8678184" y="4334580"/>
            <a:ext cx="3250698" cy="1384995"/>
          </a:xfrm>
          <a:prstGeom prst="rect">
            <a:avLst/>
          </a:prstGeom>
          <a:noFill/>
        </p:spPr>
        <p:txBody>
          <a:bodyPr wrap="none" rtlCol="0">
            <a:spAutoFit/>
          </a:bodyPr>
          <a:lstStyle/>
          <a:p>
            <a:r>
              <a:rPr lang="en-US" sz="2800" dirty="0"/>
              <a:t>K-Means, </a:t>
            </a:r>
            <a:r>
              <a:rPr lang="en-US" sz="2800" dirty="0" err="1"/>
              <a:t>DBScan</a:t>
            </a:r>
            <a:r>
              <a:rPr lang="en-US" sz="2800" dirty="0"/>
              <a:t>,</a:t>
            </a:r>
          </a:p>
          <a:p>
            <a:r>
              <a:rPr lang="en-US" sz="2800" dirty="0" err="1"/>
              <a:t>MeanShift</a:t>
            </a:r>
            <a:endParaRPr lang="en-US" sz="2800" dirty="0"/>
          </a:p>
          <a:p>
            <a:r>
              <a:rPr lang="en-US" sz="2800" dirty="0"/>
              <a:t>Hierarchical, Spectral</a:t>
            </a:r>
          </a:p>
        </p:txBody>
      </p:sp>
      <p:sp>
        <p:nvSpPr>
          <p:cNvPr id="14" name="TextBox 13">
            <a:extLst>
              <a:ext uri="{FF2B5EF4-FFF2-40B4-BE49-F238E27FC236}">
                <a16:creationId xmlns:a16="http://schemas.microsoft.com/office/drawing/2014/main" id="{63F940A6-137C-9D49-949C-475CF57B0BFA}"/>
              </a:ext>
            </a:extLst>
          </p:cNvPr>
          <p:cNvSpPr txBox="1"/>
          <p:nvPr/>
        </p:nvSpPr>
        <p:spPr>
          <a:xfrm>
            <a:off x="10441931" y="2124239"/>
            <a:ext cx="1419363" cy="954107"/>
          </a:xfrm>
          <a:prstGeom prst="rect">
            <a:avLst/>
          </a:prstGeom>
          <a:noFill/>
        </p:spPr>
        <p:txBody>
          <a:bodyPr wrap="none" rtlCol="0">
            <a:spAutoFit/>
          </a:bodyPr>
          <a:lstStyle/>
          <a:p>
            <a:pPr algn="ctr"/>
            <a:r>
              <a:rPr lang="en-US" sz="2800" dirty="0"/>
              <a:t>Evaluate</a:t>
            </a:r>
          </a:p>
          <a:p>
            <a:pPr algn="ctr"/>
            <a:r>
              <a:rPr lang="en-US" sz="2800" dirty="0"/>
              <a:t>Clusters</a:t>
            </a:r>
          </a:p>
        </p:txBody>
      </p:sp>
      <p:sp>
        <p:nvSpPr>
          <p:cNvPr id="15" name="TextBox 14">
            <a:extLst>
              <a:ext uri="{FF2B5EF4-FFF2-40B4-BE49-F238E27FC236}">
                <a16:creationId xmlns:a16="http://schemas.microsoft.com/office/drawing/2014/main" id="{8333AC39-7944-1942-AC0C-1F04579309FE}"/>
              </a:ext>
            </a:extLst>
          </p:cNvPr>
          <p:cNvSpPr txBox="1"/>
          <p:nvPr/>
        </p:nvSpPr>
        <p:spPr>
          <a:xfrm>
            <a:off x="3580793" y="4334580"/>
            <a:ext cx="2524281" cy="954107"/>
          </a:xfrm>
          <a:prstGeom prst="rect">
            <a:avLst/>
          </a:prstGeom>
          <a:noFill/>
        </p:spPr>
        <p:txBody>
          <a:bodyPr wrap="none" rtlCol="0">
            <a:spAutoFit/>
          </a:bodyPr>
          <a:lstStyle/>
          <a:p>
            <a:pPr algn="ctr"/>
            <a:r>
              <a:rPr lang="en-US" sz="2800" dirty="0" err="1"/>
              <a:t>CountVectorizer</a:t>
            </a:r>
            <a:endParaRPr lang="en-US" sz="2800" dirty="0"/>
          </a:p>
          <a:p>
            <a:pPr algn="ctr"/>
            <a:r>
              <a:rPr lang="en-US" sz="2800" dirty="0" err="1"/>
              <a:t>TfidfVectorizer</a:t>
            </a:r>
            <a:endParaRPr lang="en-US" sz="2800" dirty="0"/>
          </a:p>
        </p:txBody>
      </p:sp>
      <p:sp>
        <p:nvSpPr>
          <p:cNvPr id="16" name="TextBox 15">
            <a:extLst>
              <a:ext uri="{FF2B5EF4-FFF2-40B4-BE49-F238E27FC236}">
                <a16:creationId xmlns:a16="http://schemas.microsoft.com/office/drawing/2014/main" id="{155D311B-3F0F-7D48-8719-DB73B5BD38B1}"/>
              </a:ext>
            </a:extLst>
          </p:cNvPr>
          <p:cNvSpPr txBox="1"/>
          <p:nvPr/>
        </p:nvSpPr>
        <p:spPr>
          <a:xfrm>
            <a:off x="2715899" y="1944656"/>
            <a:ext cx="1208985" cy="523220"/>
          </a:xfrm>
          <a:prstGeom prst="rect">
            <a:avLst/>
          </a:prstGeom>
          <a:noFill/>
        </p:spPr>
        <p:txBody>
          <a:bodyPr wrap="none" rtlCol="0">
            <a:spAutoFit/>
          </a:bodyPr>
          <a:lstStyle/>
          <a:p>
            <a:r>
              <a:rPr lang="en-US" sz="2800" dirty="0"/>
              <a:t>Corpus</a:t>
            </a:r>
          </a:p>
        </p:txBody>
      </p:sp>
      <p:sp>
        <p:nvSpPr>
          <p:cNvPr id="17" name="Striped Right Arrow 16">
            <a:extLst>
              <a:ext uri="{FF2B5EF4-FFF2-40B4-BE49-F238E27FC236}">
                <a16:creationId xmlns:a16="http://schemas.microsoft.com/office/drawing/2014/main" id="{6C67BDB9-0B39-B547-AA0B-FDC69CA40E44}"/>
              </a:ext>
            </a:extLst>
          </p:cNvPr>
          <p:cNvSpPr/>
          <p:nvPr/>
        </p:nvSpPr>
        <p:spPr>
          <a:xfrm rot="3828264">
            <a:off x="3576288" y="2613441"/>
            <a:ext cx="458115" cy="259565"/>
          </a:xfrm>
          <a:prstGeom prst="strip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050EFBF-04D8-8B44-BA3F-DF840056D6D7}"/>
              </a:ext>
            </a:extLst>
          </p:cNvPr>
          <p:cNvSpPr txBox="1"/>
          <p:nvPr/>
        </p:nvSpPr>
        <p:spPr>
          <a:xfrm>
            <a:off x="7846099" y="2395155"/>
            <a:ext cx="1664174" cy="523220"/>
          </a:xfrm>
          <a:prstGeom prst="rect">
            <a:avLst/>
          </a:prstGeom>
          <a:noFill/>
        </p:spPr>
        <p:txBody>
          <a:bodyPr wrap="none" rtlCol="0">
            <a:spAutoFit/>
          </a:bodyPr>
          <a:lstStyle/>
          <a:p>
            <a:pPr algn="ctr"/>
            <a:r>
              <a:rPr lang="en-US" sz="2800" dirty="0"/>
              <a:t>Normalize</a:t>
            </a:r>
          </a:p>
        </p:txBody>
      </p:sp>
    </p:spTree>
    <p:extLst>
      <p:ext uri="{BB962C8B-B14F-4D97-AF65-F5344CB8AC3E}">
        <p14:creationId xmlns:p14="http://schemas.microsoft.com/office/powerpoint/2010/main" val="13703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2638698-E243-2242-AAAB-C08C3E0A5AA9}"/>
                                            </p:graphicEl>
                                          </p:spTgt>
                                        </p:tgtEl>
                                        <p:attrNameLst>
                                          <p:attrName>style.visibility</p:attrName>
                                        </p:attrNameLst>
                                      </p:cBhvr>
                                      <p:to>
                                        <p:strVal val="visible"/>
                                      </p:to>
                                    </p:set>
                                    <p:animEffect transition="in" filter="fade">
                                      <p:cBhvr>
                                        <p:cTn id="7" dur="500"/>
                                        <p:tgtEl>
                                          <p:spTgt spid="4">
                                            <p:graphicEl>
                                              <a:dgm id="{42638698-E243-2242-AAAB-C08C3E0A5AA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2E265BE-AAB6-E041-9FE3-09EFFE64D704}"/>
                                            </p:graphicEl>
                                          </p:spTgt>
                                        </p:tgtEl>
                                        <p:attrNameLst>
                                          <p:attrName>style.visibility</p:attrName>
                                        </p:attrNameLst>
                                      </p:cBhvr>
                                      <p:to>
                                        <p:strVal val="visible"/>
                                      </p:to>
                                    </p:set>
                                    <p:animEffect transition="in" filter="fade">
                                      <p:cBhvr>
                                        <p:cTn id="12" dur="500"/>
                                        <p:tgtEl>
                                          <p:spTgt spid="4">
                                            <p:graphicEl>
                                              <a:dgm id="{E2E265BE-AAB6-E041-9FE3-09EFFE64D70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8310216A-6005-974F-81E7-3BCF3524AFAC}"/>
                                            </p:graphicEl>
                                          </p:spTgt>
                                        </p:tgtEl>
                                        <p:attrNameLst>
                                          <p:attrName>style.visibility</p:attrName>
                                        </p:attrNameLst>
                                      </p:cBhvr>
                                      <p:to>
                                        <p:strVal val="visible"/>
                                      </p:to>
                                    </p:set>
                                    <p:animEffect transition="in" filter="fade">
                                      <p:cBhvr>
                                        <p:cTn id="23" dur="500"/>
                                        <p:tgtEl>
                                          <p:spTgt spid="4">
                                            <p:graphicEl>
                                              <a:dgm id="{8310216A-6005-974F-81E7-3BCF3524AFA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p:bldP spid="6" grpId="0"/>
      <p:bldP spid="9" grpId="0"/>
      <p:bldP spid="14"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D087-254F-274E-A7F5-4B67DDDC419E}"/>
              </a:ext>
            </a:extLst>
          </p:cNvPr>
          <p:cNvSpPr>
            <a:spLocks noGrp="1"/>
          </p:cNvSpPr>
          <p:nvPr>
            <p:ph type="title"/>
          </p:nvPr>
        </p:nvSpPr>
        <p:spPr>
          <a:xfrm>
            <a:off x="609600" y="985720"/>
            <a:ext cx="10972800" cy="584623"/>
          </a:xfrm>
        </p:spPr>
        <p:txBody>
          <a:bodyPr>
            <a:normAutofit fontScale="90000"/>
          </a:bodyPr>
          <a:lstStyle/>
          <a:p>
            <a:pPr algn="l"/>
            <a:r>
              <a:rPr lang="en-US" dirty="0">
                <a:solidFill>
                  <a:schemeClr val="tx1"/>
                </a:solidFill>
              </a:rPr>
              <a:t>Normalize &amp; Cluster</a:t>
            </a:r>
          </a:p>
        </p:txBody>
      </p:sp>
      <p:sp>
        <p:nvSpPr>
          <p:cNvPr id="11" name="Content Placeholder 10">
            <a:extLst>
              <a:ext uri="{FF2B5EF4-FFF2-40B4-BE49-F238E27FC236}">
                <a16:creationId xmlns:a16="http://schemas.microsoft.com/office/drawing/2014/main" id="{514C77F5-CC56-0E4F-A153-808C964CFA22}"/>
              </a:ext>
            </a:extLst>
          </p:cNvPr>
          <p:cNvSpPr>
            <a:spLocks noGrp="1"/>
          </p:cNvSpPr>
          <p:nvPr>
            <p:ph sz="half" idx="2"/>
          </p:nvPr>
        </p:nvSpPr>
        <p:spPr>
          <a:xfrm>
            <a:off x="5637885" y="3225237"/>
            <a:ext cx="5384800" cy="1730344"/>
          </a:xfrm>
        </p:spPr>
        <p:txBody>
          <a:bodyPr>
            <a:normAutofit fontScale="85000" lnSpcReduction="10000"/>
          </a:bodyPr>
          <a:lstStyle/>
          <a:p>
            <a:r>
              <a:rPr lang="en-US" dirty="0"/>
              <a:t>Normalizing (projecting onto the unit circle) covers a relatively small arc</a:t>
            </a:r>
          </a:p>
          <a:p>
            <a:r>
              <a:rPr lang="en-US" dirty="0"/>
              <a:t>Dimension 0 can effectively be neglected (visually)</a:t>
            </a:r>
          </a:p>
        </p:txBody>
      </p:sp>
      <p:pic>
        <p:nvPicPr>
          <p:cNvPr id="9" name="Graphic 8">
            <a:extLst>
              <a:ext uri="{FF2B5EF4-FFF2-40B4-BE49-F238E27FC236}">
                <a16:creationId xmlns:a16="http://schemas.microsoft.com/office/drawing/2014/main" id="{BBFAC744-5BCF-D540-90AC-213AE34D4A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1952539"/>
            <a:ext cx="4275740" cy="4275740"/>
          </a:xfrm>
          <a:prstGeom prst="rect">
            <a:avLst/>
          </a:prstGeom>
        </p:spPr>
      </p:pic>
    </p:spTree>
    <p:extLst>
      <p:ext uri="{BB962C8B-B14F-4D97-AF65-F5344CB8AC3E}">
        <p14:creationId xmlns:p14="http://schemas.microsoft.com/office/powerpoint/2010/main" val="1139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121C-5C2E-0648-95E5-B410AB51964B}"/>
              </a:ext>
            </a:extLst>
          </p:cNvPr>
          <p:cNvSpPr>
            <a:spLocks noGrp="1"/>
          </p:cNvSpPr>
          <p:nvPr>
            <p:ph type="title"/>
          </p:nvPr>
        </p:nvSpPr>
        <p:spPr/>
        <p:txBody>
          <a:bodyPr/>
          <a:lstStyle/>
          <a:p>
            <a:pPr algn="l"/>
            <a:r>
              <a:rPr lang="en-US" dirty="0"/>
              <a:t>4-Topic Model</a:t>
            </a:r>
          </a:p>
        </p:txBody>
      </p:sp>
      <p:pic>
        <p:nvPicPr>
          <p:cNvPr id="34" name="Online Media 33" descr="cv_binary-lsa_animation">
            <a:hlinkClick r:id="" action="ppaction://media"/>
            <a:extLst>
              <a:ext uri="{FF2B5EF4-FFF2-40B4-BE49-F238E27FC236}">
                <a16:creationId xmlns:a16="http://schemas.microsoft.com/office/drawing/2014/main" id="{41E2EF5C-A30D-D541-A3CD-AD7BFE990D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3426" y="2054655"/>
            <a:ext cx="4803345" cy="4803345"/>
          </a:xfrm>
          <a:prstGeom prst="rect">
            <a:avLst/>
          </a:prstGeom>
        </p:spPr>
      </p:pic>
      <p:pic>
        <p:nvPicPr>
          <p:cNvPr id="4" name="Graphic 3">
            <a:extLst>
              <a:ext uri="{FF2B5EF4-FFF2-40B4-BE49-F238E27FC236}">
                <a16:creationId xmlns:a16="http://schemas.microsoft.com/office/drawing/2014/main" id="{154DDE75-19E9-C648-88AD-1919031E39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5915" y="1901950"/>
            <a:ext cx="5486400" cy="3657600"/>
          </a:xfrm>
          <a:prstGeom prst="rect">
            <a:avLst/>
          </a:prstGeom>
        </p:spPr>
      </p:pic>
      <p:grpSp>
        <p:nvGrpSpPr>
          <p:cNvPr id="6" name="Group 5">
            <a:extLst>
              <a:ext uri="{FF2B5EF4-FFF2-40B4-BE49-F238E27FC236}">
                <a16:creationId xmlns:a16="http://schemas.microsoft.com/office/drawing/2014/main" id="{73B64623-611D-D745-89EC-7F8B18CF6CB3}"/>
              </a:ext>
            </a:extLst>
          </p:cNvPr>
          <p:cNvGrpSpPr/>
          <p:nvPr/>
        </p:nvGrpSpPr>
        <p:grpSpPr>
          <a:xfrm>
            <a:off x="7470345" y="3429000"/>
            <a:ext cx="2946962" cy="2345850"/>
            <a:chOff x="7470345" y="3429000"/>
            <a:chExt cx="2946962" cy="2345850"/>
          </a:xfrm>
        </p:grpSpPr>
        <p:sp>
          <p:nvSpPr>
            <p:cNvPr id="5" name="TextBox 4">
              <a:extLst>
                <a:ext uri="{FF2B5EF4-FFF2-40B4-BE49-F238E27FC236}">
                  <a16:creationId xmlns:a16="http://schemas.microsoft.com/office/drawing/2014/main" id="{26063BAD-1C9E-D347-99AE-0E304E95E8A5}"/>
                </a:ext>
              </a:extLst>
            </p:cNvPr>
            <p:cNvSpPr txBox="1"/>
            <p:nvPr/>
          </p:nvSpPr>
          <p:spPr>
            <a:xfrm>
              <a:off x="7928460" y="5313185"/>
              <a:ext cx="1534844" cy="461665"/>
            </a:xfrm>
            <a:prstGeom prst="rect">
              <a:avLst/>
            </a:prstGeom>
            <a:noFill/>
          </p:spPr>
          <p:txBody>
            <a:bodyPr wrap="none" rtlCol="0">
              <a:spAutoFit/>
            </a:bodyPr>
            <a:lstStyle/>
            <a:p>
              <a:r>
                <a:rPr lang="en-US" sz="2400" dirty="0"/>
                <a:t>loved ones</a:t>
              </a:r>
            </a:p>
          </p:txBody>
        </p:sp>
        <p:sp>
          <p:nvSpPr>
            <p:cNvPr id="7" name="TextBox 6">
              <a:extLst>
                <a:ext uri="{FF2B5EF4-FFF2-40B4-BE49-F238E27FC236}">
                  <a16:creationId xmlns:a16="http://schemas.microsoft.com/office/drawing/2014/main" id="{3ADFB62E-0090-5A41-858D-CE1334093EAB}"/>
                </a:ext>
              </a:extLst>
            </p:cNvPr>
            <p:cNvSpPr txBox="1"/>
            <p:nvPr/>
          </p:nvSpPr>
          <p:spPr>
            <a:xfrm>
              <a:off x="7470345" y="4691700"/>
              <a:ext cx="1503297" cy="461665"/>
            </a:xfrm>
            <a:prstGeom prst="rect">
              <a:avLst/>
            </a:prstGeom>
            <a:noFill/>
          </p:spPr>
          <p:txBody>
            <a:bodyPr wrap="none" rtlCol="0">
              <a:spAutoFit/>
            </a:bodyPr>
            <a:lstStyle/>
            <a:p>
              <a:r>
                <a:rPr lang="en-US" sz="2400" dirty="0"/>
                <a:t>I/we loved</a:t>
              </a:r>
            </a:p>
          </p:txBody>
        </p:sp>
        <p:sp>
          <p:nvSpPr>
            <p:cNvPr id="8" name="TextBox 7">
              <a:extLst>
                <a:ext uri="{FF2B5EF4-FFF2-40B4-BE49-F238E27FC236}">
                  <a16:creationId xmlns:a16="http://schemas.microsoft.com/office/drawing/2014/main" id="{42156F36-A1C3-E540-A0DA-3A267AEFC892}"/>
                </a:ext>
              </a:extLst>
            </p:cNvPr>
            <p:cNvSpPr txBox="1"/>
            <p:nvPr/>
          </p:nvSpPr>
          <p:spPr>
            <a:xfrm>
              <a:off x="7966187" y="3429000"/>
              <a:ext cx="1007455" cy="461665"/>
            </a:xfrm>
            <a:prstGeom prst="rect">
              <a:avLst/>
            </a:prstGeom>
            <a:noFill/>
          </p:spPr>
          <p:txBody>
            <a:bodyPr wrap="none" rtlCol="0">
              <a:spAutoFit/>
            </a:bodyPr>
            <a:lstStyle/>
            <a:p>
              <a:r>
                <a:rPr lang="en-US" sz="2400" dirty="0"/>
                <a:t>in love</a:t>
              </a:r>
            </a:p>
          </p:txBody>
        </p:sp>
        <p:sp>
          <p:nvSpPr>
            <p:cNvPr id="9" name="TextBox 8">
              <a:extLst>
                <a:ext uri="{FF2B5EF4-FFF2-40B4-BE49-F238E27FC236}">
                  <a16:creationId xmlns:a16="http://schemas.microsoft.com/office/drawing/2014/main" id="{2C878153-DBA8-8A40-B703-ECF7C0D72F4C}"/>
                </a:ext>
              </a:extLst>
            </p:cNvPr>
            <p:cNvSpPr txBox="1"/>
            <p:nvPr/>
          </p:nvSpPr>
          <p:spPr>
            <a:xfrm>
              <a:off x="8973642" y="3694706"/>
              <a:ext cx="851965" cy="461665"/>
            </a:xfrm>
            <a:prstGeom prst="rect">
              <a:avLst/>
            </a:prstGeom>
            <a:noFill/>
          </p:spPr>
          <p:txBody>
            <a:bodyPr wrap="none" rtlCol="0">
              <a:spAutoFit/>
            </a:bodyPr>
            <a:lstStyle/>
            <a:p>
              <a:r>
                <a:rPr lang="en-US" sz="2400" dirty="0"/>
                <a:t>I love</a:t>
              </a:r>
            </a:p>
          </p:txBody>
        </p:sp>
        <p:sp>
          <p:nvSpPr>
            <p:cNvPr id="10" name="TextBox 9">
              <a:extLst>
                <a:ext uri="{FF2B5EF4-FFF2-40B4-BE49-F238E27FC236}">
                  <a16:creationId xmlns:a16="http://schemas.microsoft.com/office/drawing/2014/main" id="{93CFDE7F-C446-C44D-B332-6C6D18CA432E}"/>
                </a:ext>
              </a:extLst>
            </p:cNvPr>
            <p:cNvSpPr txBox="1"/>
            <p:nvPr/>
          </p:nvSpPr>
          <p:spPr>
            <a:xfrm>
              <a:off x="9603815" y="4230035"/>
              <a:ext cx="813492" cy="461665"/>
            </a:xfrm>
            <a:prstGeom prst="rect">
              <a:avLst/>
            </a:prstGeom>
            <a:noFill/>
          </p:spPr>
          <p:txBody>
            <a:bodyPr wrap="none" rtlCol="0">
              <a:spAutoFit/>
            </a:bodyPr>
            <a:lstStyle/>
            <a:p>
              <a:r>
                <a:rPr lang="en-US" sz="2400" dirty="0"/>
                <a:t>lover</a:t>
              </a:r>
            </a:p>
          </p:txBody>
        </p:sp>
      </p:grpSp>
    </p:spTree>
    <p:extLst>
      <p:ext uri="{BB962C8B-B14F-4D97-AF65-F5344CB8AC3E}">
        <p14:creationId xmlns:p14="http://schemas.microsoft.com/office/powerpoint/2010/main" val="231916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0" fill="hold"/>
                                        <p:tgtEl>
                                          <p:spTgt spid="3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4"/>
                </p:tgtEl>
              </p:cMediaNode>
            </p:video>
            <p:seq concurrent="1" nextAc="seek">
              <p:cTn id="16" restart="whenNotActive" fill="hold" evtFilter="cancelBubble" nodeType="interactiveSeq">
                <p:stCondLst>
                  <p:cond evt="onClick" delay="0">
                    <p:tgtEl>
                      <p:spTgt spid="3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45AE-8108-CB4C-8CBC-BE2BD8FEE17A}"/>
              </a:ext>
            </a:extLst>
          </p:cNvPr>
          <p:cNvSpPr>
            <a:spLocks noGrp="1"/>
          </p:cNvSpPr>
          <p:nvPr>
            <p:ph type="title"/>
          </p:nvPr>
        </p:nvSpPr>
        <p:spPr/>
        <p:txBody>
          <a:bodyPr/>
          <a:lstStyle/>
          <a:p>
            <a:r>
              <a:rPr lang="en-US" dirty="0">
                <a:solidFill>
                  <a:schemeClr val="tx1"/>
                </a:solidFill>
              </a:rPr>
              <a:t>Conclusions &amp; Future Work</a:t>
            </a:r>
          </a:p>
        </p:txBody>
      </p:sp>
      <p:sp>
        <p:nvSpPr>
          <p:cNvPr id="3" name="Content Placeholder 2">
            <a:extLst>
              <a:ext uri="{FF2B5EF4-FFF2-40B4-BE49-F238E27FC236}">
                <a16:creationId xmlns:a16="http://schemas.microsoft.com/office/drawing/2014/main" id="{87D4F7F3-86BA-9143-BA59-9CAB5DA623C8}"/>
              </a:ext>
            </a:extLst>
          </p:cNvPr>
          <p:cNvSpPr>
            <a:spLocks noGrp="1"/>
          </p:cNvSpPr>
          <p:nvPr>
            <p:ph idx="1"/>
          </p:nvPr>
        </p:nvSpPr>
        <p:spPr>
          <a:xfrm>
            <a:off x="2838295" y="1901949"/>
            <a:ext cx="8958692" cy="3817625"/>
          </a:xfrm>
        </p:spPr>
        <p:txBody>
          <a:bodyPr/>
          <a:lstStyle/>
          <a:p>
            <a:r>
              <a:rPr lang="en-US" dirty="0"/>
              <a:t>NLP was able to identify distinguishable clusters</a:t>
            </a:r>
          </a:p>
          <a:p>
            <a:r>
              <a:rPr lang="en-US" dirty="0"/>
              <a:t>These clusters weren’t particularly insightful regarding exploring how authors talked about love.</a:t>
            </a:r>
          </a:p>
          <a:p>
            <a:r>
              <a:rPr lang="en-US" dirty="0"/>
              <a:t>Tools to mathematically validate the distinguishability of clusters in higher dimensions would be helpful!</a:t>
            </a:r>
          </a:p>
          <a:p>
            <a:endParaRPr lang="en-US" dirty="0"/>
          </a:p>
        </p:txBody>
      </p:sp>
    </p:spTree>
    <p:extLst>
      <p:ext uri="{BB962C8B-B14F-4D97-AF65-F5344CB8AC3E}">
        <p14:creationId xmlns:p14="http://schemas.microsoft.com/office/powerpoint/2010/main" val="69396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05C142-B4A5-AF4E-917D-6BDA3C42EFE1}"/>
              </a:ext>
            </a:extLst>
          </p:cNvPr>
          <p:cNvPicPr>
            <a:picLocks noChangeAspect="1"/>
          </p:cNvPicPr>
          <p:nvPr/>
        </p:nvPicPr>
        <p:blipFill>
          <a:blip r:embed="rId2"/>
          <a:stretch>
            <a:fillRect/>
          </a:stretch>
        </p:blipFill>
        <p:spPr>
          <a:xfrm>
            <a:off x="8081165" y="4322125"/>
            <a:ext cx="3498212" cy="2160975"/>
          </a:xfrm>
          <a:prstGeom prst="rect">
            <a:avLst/>
          </a:prstGeom>
        </p:spPr>
      </p:pic>
      <p:pic>
        <p:nvPicPr>
          <p:cNvPr id="4" name="Picture 3" descr="A picture containing red, orange, food&#10;&#10;Description automatically generated">
            <a:extLst>
              <a:ext uri="{FF2B5EF4-FFF2-40B4-BE49-F238E27FC236}">
                <a16:creationId xmlns:a16="http://schemas.microsoft.com/office/drawing/2014/main" id="{756CD895-9EDC-9A4C-8F97-97BC1F17A0C9}"/>
              </a:ext>
            </a:extLst>
          </p:cNvPr>
          <p:cNvPicPr>
            <a:picLocks noChangeAspect="1"/>
          </p:cNvPicPr>
          <p:nvPr/>
        </p:nvPicPr>
        <p:blipFill rotWithShape="1">
          <a:blip r:embed="rId3">
            <a:extLst>
              <a:ext uri="{28A0092B-C50C-407E-A947-70E740481C1C}">
                <a14:useLocalDpi xmlns:a14="http://schemas.microsoft.com/office/drawing/2010/main" val="0"/>
              </a:ext>
            </a:extLst>
          </a:blip>
          <a:srcRect l="17449" t="13808" r="17817" b="13026"/>
          <a:stretch/>
        </p:blipFill>
        <p:spPr>
          <a:xfrm>
            <a:off x="8130759" y="1885553"/>
            <a:ext cx="3399027" cy="2160975"/>
          </a:xfrm>
          <a:prstGeom prst="rect">
            <a:avLst/>
          </a:prstGeom>
        </p:spPr>
      </p:pic>
      <p:sp>
        <p:nvSpPr>
          <p:cNvPr id="5" name="TextBox 4">
            <a:extLst>
              <a:ext uri="{FF2B5EF4-FFF2-40B4-BE49-F238E27FC236}">
                <a16:creationId xmlns:a16="http://schemas.microsoft.com/office/drawing/2014/main" id="{F6AFF3E2-923F-2149-A33A-BDD30E9C965E}"/>
              </a:ext>
            </a:extLst>
          </p:cNvPr>
          <p:cNvSpPr txBox="1"/>
          <p:nvPr/>
        </p:nvSpPr>
        <p:spPr>
          <a:xfrm>
            <a:off x="9597675" y="3937404"/>
            <a:ext cx="465192" cy="769441"/>
          </a:xfrm>
          <a:prstGeom prst="rect">
            <a:avLst/>
          </a:prstGeom>
          <a:noFill/>
        </p:spPr>
        <p:txBody>
          <a:bodyPr wrap="none" rtlCol="0">
            <a:spAutoFit/>
          </a:bodyPr>
          <a:lstStyle/>
          <a:p>
            <a:r>
              <a:rPr lang="en-US" sz="4400" dirty="0">
                <a:solidFill>
                  <a:srgbClr val="E8280B"/>
                </a:solidFill>
              </a:rPr>
              <a:t>+</a:t>
            </a:r>
          </a:p>
        </p:txBody>
      </p:sp>
      <p:sp>
        <p:nvSpPr>
          <p:cNvPr id="7" name="TextBox 6">
            <a:extLst>
              <a:ext uri="{FF2B5EF4-FFF2-40B4-BE49-F238E27FC236}">
                <a16:creationId xmlns:a16="http://schemas.microsoft.com/office/drawing/2014/main" id="{260E973B-E68C-774A-B9A1-D274A1A2A392}"/>
              </a:ext>
            </a:extLst>
          </p:cNvPr>
          <p:cNvSpPr txBox="1"/>
          <p:nvPr/>
        </p:nvSpPr>
        <p:spPr>
          <a:xfrm>
            <a:off x="7988582" y="527605"/>
            <a:ext cx="3683381" cy="1015663"/>
          </a:xfrm>
          <a:prstGeom prst="rect">
            <a:avLst/>
          </a:prstGeom>
          <a:noFill/>
        </p:spPr>
        <p:txBody>
          <a:bodyPr wrap="none" rtlCol="0">
            <a:spAutoFit/>
          </a:bodyPr>
          <a:lstStyle/>
          <a:p>
            <a:pPr algn="ctr"/>
            <a:r>
              <a:rPr lang="en-US" sz="6000" dirty="0"/>
              <a:t>Questions?</a:t>
            </a:r>
          </a:p>
        </p:txBody>
      </p:sp>
    </p:spTree>
    <p:extLst>
      <p:ext uri="{BB962C8B-B14F-4D97-AF65-F5344CB8AC3E}">
        <p14:creationId xmlns:p14="http://schemas.microsoft.com/office/powerpoint/2010/main" val="118792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cloud\drive\websites\ppttemplate\ppt\logo-ppttemplate.png">
            <a:hlinkClick r:id="rId2"/>
            <a:extLst>
              <a:ext uri="{FF2B5EF4-FFF2-40B4-BE49-F238E27FC236}">
                <a16:creationId xmlns:a16="http://schemas.microsoft.com/office/drawing/2014/main" id="{17D1BA26-821E-8441-B26F-7DE9CBE19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434" y="6510666"/>
            <a:ext cx="1161288" cy="250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3F0809-9F15-174D-B399-CE1790328FDE}"/>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9168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5619-E86E-1D4B-B7E7-0B0E1AE0F437}"/>
              </a:ext>
            </a:extLst>
          </p:cNvPr>
          <p:cNvSpPr>
            <a:spLocks noGrp="1"/>
          </p:cNvSpPr>
          <p:nvPr>
            <p:ph type="title"/>
          </p:nvPr>
        </p:nvSpPr>
        <p:spPr/>
        <p:txBody>
          <a:bodyPr>
            <a:normAutofit fontScale="90000"/>
          </a:bodyPr>
          <a:lstStyle/>
          <a:p>
            <a:r>
              <a:rPr lang="en-US" dirty="0"/>
              <a:t>Love Content</a:t>
            </a:r>
          </a:p>
        </p:txBody>
      </p:sp>
      <p:pic>
        <p:nvPicPr>
          <p:cNvPr id="4" name="Graphic 3">
            <a:extLst>
              <a:ext uri="{FF2B5EF4-FFF2-40B4-BE49-F238E27FC236}">
                <a16:creationId xmlns:a16="http://schemas.microsoft.com/office/drawing/2014/main" id="{B295A447-07B7-C241-BC9C-B4BC9F4DB4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5044" y="1901950"/>
            <a:ext cx="4581150" cy="3054100"/>
          </a:xfrm>
          <a:prstGeom prst="rect">
            <a:avLst/>
          </a:prstGeom>
        </p:spPr>
      </p:pic>
      <p:pic>
        <p:nvPicPr>
          <p:cNvPr id="5" name="Graphic 4">
            <a:extLst>
              <a:ext uri="{FF2B5EF4-FFF2-40B4-BE49-F238E27FC236}">
                <a16:creationId xmlns:a16="http://schemas.microsoft.com/office/drawing/2014/main" id="{0404300C-9F5A-DC40-848B-A9207E8EF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7730" y="3276296"/>
            <a:ext cx="4799227" cy="3199485"/>
          </a:xfrm>
          <a:prstGeom prst="rect">
            <a:avLst/>
          </a:prstGeom>
        </p:spPr>
      </p:pic>
    </p:spTree>
    <p:extLst>
      <p:ext uri="{BB962C8B-B14F-4D97-AF65-F5344CB8AC3E}">
        <p14:creationId xmlns:p14="http://schemas.microsoft.com/office/powerpoint/2010/main" val="1144689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TotalTime>
  <Words>574</Words>
  <Application>Microsoft Macintosh PowerPoint</Application>
  <PresentationFormat>Widescreen</PresentationFormat>
  <Paragraphs>75</Paragraphs>
  <Slides>10</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Coval</vt:lpstr>
      <vt:lpstr>Helvetica</vt:lpstr>
      <vt:lpstr>Office Theme</vt:lpstr>
      <vt:lpstr>Using NLP to Explore ‘Love’ In TED Talks   By Sean Davern</vt:lpstr>
      <vt:lpstr>Source Data</vt:lpstr>
      <vt:lpstr>NLP Methods Used</vt:lpstr>
      <vt:lpstr>Normalize &amp; Cluster</vt:lpstr>
      <vt:lpstr>4-Topic Model</vt:lpstr>
      <vt:lpstr>Conclusions &amp; Future Work</vt:lpstr>
      <vt:lpstr>PowerPoint Presentation</vt:lpstr>
      <vt:lpstr>Appendix</vt:lpstr>
      <vt:lpstr>Love Content</vt:lpstr>
      <vt:lpstr>Cluster Sense Making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Sean Davern</cp:lastModifiedBy>
  <cp:revision>132</cp:revision>
  <dcterms:created xsi:type="dcterms:W3CDTF">2013-08-21T19:17:07Z</dcterms:created>
  <dcterms:modified xsi:type="dcterms:W3CDTF">2019-11-15T15:21:00Z</dcterms:modified>
</cp:coreProperties>
</file>